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72"/>
    <p:sldId id="257" r:id="rId73"/>
    <p:sldId id="258" r:id="rId74"/>
    <p:sldId id="259" r:id="rId75"/>
    <p:sldId id="260" r:id="rId76"/>
    <p:sldId id="261" r:id="rId77"/>
    <p:sldId id="262" r:id="rId78"/>
    <p:sldId id="263" r:id="rId79"/>
    <p:sldId id="264" r:id="rId80"/>
    <p:sldId id="265" r:id="rId81"/>
    <p:sldId id="266" r:id="rId82"/>
    <p:sldId id="267" r:id="rId83"/>
    <p:sldId id="268" r:id="rId84"/>
    <p:sldId id="269" r:id="rId85"/>
    <p:sldId id="270" r:id="rId86"/>
    <p:sldId id="271" r:id="rId87"/>
    <p:sldId id="272" r:id="rId88"/>
    <p:sldId id="273" r:id="rId89"/>
    <p:sldId id="274" r:id="rId90"/>
    <p:sldId id="275" r:id="rId91"/>
    <p:sldId id="276" r:id="rId92"/>
    <p:sldId id="277" r:id="rId93"/>
    <p:sldId id="278" r:id="rId94"/>
    <p:sldId id="279" r:id="rId95"/>
    <p:sldId id="280" r:id="rId96"/>
    <p:sldId id="281" r:id="rId97"/>
    <p:sldId id="282" r:id="rId98"/>
    <p:sldId id="283" r:id="rId99"/>
    <p:sldId id="284" r:id="rId100"/>
    <p:sldId id="285" r:id="rId101"/>
    <p:sldId id="286" r:id="rId102"/>
    <p:sldId id="287" r:id="rId103"/>
    <p:sldId id="288" r:id="rId104"/>
    <p:sldId id="289" r:id="rId105"/>
    <p:sldId id="290" r:id="rId106"/>
    <p:sldId id="291" r:id="rId107"/>
    <p:sldId id="292" r:id="rId108"/>
    <p:sldId id="293" r:id="rId109"/>
    <p:sldId id="294" r:id="rId110"/>
    <p:sldId id="295" r:id="rId111"/>
    <p:sldId id="296" r:id="rId112"/>
    <p:sldId id="297" r:id="rId113"/>
    <p:sldId id="298" r:id="rId114"/>
    <p:sldId id="299" r:id="rId115"/>
    <p:sldId id="300" r:id="rId116"/>
    <p:sldId id="301" r:id="rId117"/>
    <p:sldId id="302" r:id="rId118"/>
    <p:sldId id="303" r:id="rId119"/>
    <p:sldId id="304" r:id="rId120"/>
    <p:sldId id="305" r:id="rId121"/>
    <p:sldId id="306" r:id="rId122"/>
    <p:sldId id="307" r:id="rId123"/>
    <p:sldId id="308" r:id="rId124"/>
    <p:sldId id="309" r:id="rId125"/>
    <p:sldId id="310" r:id="rId126"/>
    <p:sldId id="311" r:id="rId127"/>
    <p:sldId id="312" r:id="rId128"/>
    <p:sldId id="313" r:id="rId129"/>
    <p:sldId id="314" r:id="rId130"/>
    <p:sldId id="315" r:id="rId1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
      <p:font typeface="Aileron" charset="1" panose="00000500000000000000"/>
      <p:regular r:id="rId28"/>
    </p:embeddedFont>
    <p:embeddedFont>
      <p:font typeface="Aileron Bold" charset="1" panose="00000800000000000000"/>
      <p:regular r:id="rId29"/>
    </p:embeddedFont>
    <p:embeddedFont>
      <p:font typeface="Aileron Italics" charset="1" panose="00000500000000000000"/>
      <p:regular r:id="rId30"/>
    </p:embeddedFont>
    <p:embeddedFont>
      <p:font typeface="Aileron Bold Italics" charset="1" panose="00000800000000000000"/>
      <p:regular r:id="rId31"/>
    </p:embeddedFont>
    <p:embeddedFont>
      <p:font typeface="Aileron Thin" charset="1" panose="00000300000000000000"/>
      <p:regular r:id="rId32"/>
    </p:embeddedFont>
    <p:embeddedFont>
      <p:font typeface="Aileron Thin Italics" charset="1" panose="00000300000000000000"/>
      <p:regular r:id="rId33"/>
    </p:embeddedFont>
    <p:embeddedFont>
      <p:font typeface="Aileron Light" charset="1" panose="00000400000000000000"/>
      <p:regular r:id="rId34"/>
    </p:embeddedFont>
    <p:embeddedFont>
      <p:font typeface="Aileron Light Italics" charset="1" panose="00000400000000000000"/>
      <p:regular r:id="rId35"/>
    </p:embeddedFont>
    <p:embeddedFont>
      <p:font typeface="Aileron Ultra-Bold" charset="1" panose="00000A00000000000000"/>
      <p:regular r:id="rId36"/>
    </p:embeddedFont>
    <p:embeddedFont>
      <p:font typeface="Aileron Ultra-Bold Italics" charset="1" panose="00000A00000000000000"/>
      <p:regular r:id="rId37"/>
    </p:embeddedFont>
    <p:embeddedFont>
      <p:font typeface="Aileron Heavy" charset="1" panose="00000A00000000000000"/>
      <p:regular r:id="rId38"/>
    </p:embeddedFont>
    <p:embeddedFont>
      <p:font typeface="Aileron Heavy Italics" charset="1" panose="00000A00000000000000"/>
      <p:regular r:id="rId39"/>
    </p:embeddedFont>
    <p:embeddedFont>
      <p:font typeface="Codec Pro" charset="1" panose="00000500000000000000"/>
      <p:regular r:id="rId40"/>
    </p:embeddedFont>
    <p:embeddedFont>
      <p:font typeface="Codec Pro Bold" charset="1" panose="00000600000000000000"/>
      <p:regular r:id="rId41"/>
    </p:embeddedFont>
    <p:embeddedFont>
      <p:font typeface="Codec Pro Thin" charset="1" panose="00000200000000000000"/>
      <p:regular r:id="rId42"/>
    </p:embeddedFont>
    <p:embeddedFont>
      <p:font typeface="Codec Pro Light" charset="1" panose="00000300000000000000"/>
      <p:regular r:id="rId43"/>
    </p:embeddedFont>
    <p:embeddedFont>
      <p:font typeface="Codec Pro Ultra-Bold" charset="1" panose="00000700000000000000"/>
      <p:regular r:id="rId44"/>
    </p:embeddedFont>
    <p:embeddedFont>
      <p:font typeface="Codec Pro Heavy" charset="1" panose="00000A00000000000000"/>
      <p:regular r:id="rId45"/>
    </p:embeddedFont>
    <p:embeddedFont>
      <p:font typeface="Rubik" charset="1" panose="00000000000000000000"/>
      <p:regular r:id="rId46"/>
    </p:embeddedFont>
    <p:embeddedFont>
      <p:font typeface="Rubik Bold" charset="1" panose="00000800000000000000"/>
      <p:regular r:id="rId47"/>
    </p:embeddedFont>
    <p:embeddedFont>
      <p:font typeface="Rubik Italics" charset="1" panose="00000000000000000000"/>
      <p:regular r:id="rId48"/>
    </p:embeddedFont>
    <p:embeddedFont>
      <p:font typeface="Rubik Bold Italics" charset="1" panose="00000800000000000000"/>
      <p:regular r:id="rId49"/>
    </p:embeddedFont>
    <p:embeddedFont>
      <p:font typeface="Rubik Light" charset="1" panose="00000400000000000000"/>
      <p:regular r:id="rId50"/>
    </p:embeddedFont>
    <p:embeddedFont>
      <p:font typeface="Rubik Light Italics" charset="1" panose="00000400000000000000"/>
      <p:regular r:id="rId51"/>
    </p:embeddedFont>
    <p:embeddedFont>
      <p:font typeface="Rubik Medium" charset="1" panose="00000600000000000000"/>
      <p:regular r:id="rId52"/>
    </p:embeddedFont>
    <p:embeddedFont>
      <p:font typeface="Rubik Medium Italics" charset="1" panose="00000600000000000000"/>
      <p:regular r:id="rId53"/>
    </p:embeddedFont>
    <p:embeddedFont>
      <p:font typeface="Rubik Semi-Bold" charset="1" panose="00000000000000000000"/>
      <p:regular r:id="rId54"/>
    </p:embeddedFont>
    <p:embeddedFont>
      <p:font typeface="Rubik Semi-Bold Italics" charset="1" panose="00000000000000000000"/>
      <p:regular r:id="rId55"/>
    </p:embeddedFont>
    <p:embeddedFont>
      <p:font typeface="Rubik Heavy" charset="1" panose="00000A00000000000000"/>
      <p:regular r:id="rId56"/>
    </p:embeddedFont>
    <p:embeddedFont>
      <p:font typeface="Rubik Heavy Italics" charset="1" panose="00000A00000000000000"/>
      <p:regular r:id="rId57"/>
    </p:embeddedFont>
    <p:embeddedFont>
      <p:font typeface="Nourd" charset="1" panose="00000500000000000000"/>
      <p:regular r:id="rId58"/>
    </p:embeddedFont>
    <p:embeddedFont>
      <p:font typeface="Nourd Bold" charset="1" panose="00000800000000000000"/>
      <p:regular r:id="rId59"/>
    </p:embeddedFont>
    <p:embeddedFont>
      <p:font typeface="Nourd Light" charset="1" panose="00000400000000000000"/>
      <p:regular r:id="rId60"/>
    </p:embeddedFont>
    <p:embeddedFont>
      <p:font typeface="Nourd Medium" charset="1" panose="00000600000000000000"/>
      <p:regular r:id="rId61"/>
    </p:embeddedFont>
    <p:embeddedFont>
      <p:font typeface="Nourd Semi-Bold" charset="1" panose="00000700000000000000"/>
      <p:regular r:id="rId62"/>
    </p:embeddedFont>
    <p:embeddedFont>
      <p:font typeface="Nourd Heavy" charset="1" panose="00000A00000000000000"/>
      <p:regular r:id="rId63"/>
    </p:embeddedFont>
    <p:embeddedFont>
      <p:font typeface="Open Sans" charset="1" panose="020B0606030504020204"/>
      <p:regular r:id="rId64"/>
    </p:embeddedFont>
    <p:embeddedFont>
      <p:font typeface="Open Sans Bold" charset="1" panose="020B0806030504020204"/>
      <p:regular r:id="rId65"/>
    </p:embeddedFont>
    <p:embeddedFont>
      <p:font typeface="Open Sans Italics" charset="1" panose="020B0606030504020204"/>
      <p:regular r:id="rId66"/>
    </p:embeddedFont>
    <p:embeddedFont>
      <p:font typeface="Open Sans Bold Italics" charset="1" panose="020B0806030504020204"/>
      <p:regular r:id="rId67"/>
    </p:embeddedFont>
    <p:embeddedFont>
      <p:font typeface="Open Sans Light" charset="1" panose="020B0306030504020204"/>
      <p:regular r:id="rId68"/>
    </p:embeddedFont>
    <p:embeddedFont>
      <p:font typeface="Open Sans Light Italics" charset="1" panose="020B0306030504020204"/>
      <p:regular r:id="rId69"/>
    </p:embeddedFont>
    <p:embeddedFont>
      <p:font typeface="Open Sans Ultra-Bold" charset="1" panose="00000000000000000000"/>
      <p:regular r:id="rId70"/>
    </p:embeddedFont>
    <p:embeddedFont>
      <p:font typeface="Open Sans Ultra-Bold Italics" charset="1" panose="00000000000000000000"/>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29.xml" Type="http://schemas.openxmlformats.org/officeDocument/2006/relationships/slide"/><Relationship Id="rId101" Target="slides/slide30.xml" Type="http://schemas.openxmlformats.org/officeDocument/2006/relationships/slide"/><Relationship Id="rId102" Target="slides/slide31.xml" Type="http://schemas.openxmlformats.org/officeDocument/2006/relationships/slide"/><Relationship Id="rId103" Target="slides/slide32.xml" Type="http://schemas.openxmlformats.org/officeDocument/2006/relationships/slide"/><Relationship Id="rId104" Target="slides/slide33.xml" Type="http://schemas.openxmlformats.org/officeDocument/2006/relationships/slide"/><Relationship Id="rId105" Target="slides/slide34.xml" Type="http://schemas.openxmlformats.org/officeDocument/2006/relationships/slide"/><Relationship Id="rId106" Target="slides/slide35.xml" Type="http://schemas.openxmlformats.org/officeDocument/2006/relationships/slide"/><Relationship Id="rId107" Target="slides/slide36.xml" Type="http://schemas.openxmlformats.org/officeDocument/2006/relationships/slide"/><Relationship Id="rId108" Target="slides/slide37.xml" Type="http://schemas.openxmlformats.org/officeDocument/2006/relationships/slide"/><Relationship Id="rId109" Target="slides/slide38.xml" Type="http://schemas.openxmlformats.org/officeDocument/2006/relationships/slide"/><Relationship Id="rId11" Target="fonts/font11.fntdata" Type="http://schemas.openxmlformats.org/officeDocument/2006/relationships/font"/><Relationship Id="rId110" Target="slides/slide39.xml" Type="http://schemas.openxmlformats.org/officeDocument/2006/relationships/slide"/><Relationship Id="rId111" Target="slides/slide40.xml" Type="http://schemas.openxmlformats.org/officeDocument/2006/relationships/slide"/><Relationship Id="rId112" Target="slides/slide41.xml" Type="http://schemas.openxmlformats.org/officeDocument/2006/relationships/slide"/><Relationship Id="rId113" Target="slides/slide42.xml" Type="http://schemas.openxmlformats.org/officeDocument/2006/relationships/slide"/><Relationship Id="rId114" Target="slides/slide43.xml" Type="http://schemas.openxmlformats.org/officeDocument/2006/relationships/slide"/><Relationship Id="rId115" Target="slides/slide44.xml" Type="http://schemas.openxmlformats.org/officeDocument/2006/relationships/slide"/><Relationship Id="rId116" Target="slides/slide45.xml" Type="http://schemas.openxmlformats.org/officeDocument/2006/relationships/slide"/><Relationship Id="rId117" Target="slides/slide46.xml" Type="http://schemas.openxmlformats.org/officeDocument/2006/relationships/slide"/><Relationship Id="rId118" Target="slides/slide47.xml" Type="http://schemas.openxmlformats.org/officeDocument/2006/relationships/slide"/><Relationship Id="rId119" Target="slides/slide48.xml" Type="http://schemas.openxmlformats.org/officeDocument/2006/relationships/slide"/><Relationship Id="rId12" Target="fonts/font12.fntdata" Type="http://schemas.openxmlformats.org/officeDocument/2006/relationships/font"/><Relationship Id="rId120" Target="slides/slide49.xml" Type="http://schemas.openxmlformats.org/officeDocument/2006/relationships/slide"/><Relationship Id="rId121" Target="slides/slide50.xml" Type="http://schemas.openxmlformats.org/officeDocument/2006/relationships/slide"/><Relationship Id="rId122" Target="slides/slide51.xml" Type="http://schemas.openxmlformats.org/officeDocument/2006/relationships/slide"/><Relationship Id="rId123" Target="slides/slide52.xml" Type="http://schemas.openxmlformats.org/officeDocument/2006/relationships/slide"/><Relationship Id="rId124" Target="slides/slide53.xml" Type="http://schemas.openxmlformats.org/officeDocument/2006/relationships/slide"/><Relationship Id="rId125" Target="slides/slide54.xml" Type="http://schemas.openxmlformats.org/officeDocument/2006/relationships/slide"/><Relationship Id="rId126" Target="slides/slide55.xml" Type="http://schemas.openxmlformats.org/officeDocument/2006/relationships/slide"/><Relationship Id="rId127" Target="slides/slide56.xml" Type="http://schemas.openxmlformats.org/officeDocument/2006/relationships/slide"/><Relationship Id="rId128" Target="slides/slide57.xml" Type="http://schemas.openxmlformats.org/officeDocument/2006/relationships/slide"/><Relationship Id="rId129" Target="slides/slide58.xml" Type="http://schemas.openxmlformats.org/officeDocument/2006/relationships/slide"/><Relationship Id="rId13" Target="fonts/font13.fntdata" Type="http://schemas.openxmlformats.org/officeDocument/2006/relationships/font"/><Relationship Id="rId130" Target="slides/slide59.xml" Type="http://schemas.openxmlformats.org/officeDocument/2006/relationships/slide"/><Relationship Id="rId131" Target="slides/slide60.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slides/slide1.xml" Type="http://schemas.openxmlformats.org/officeDocument/2006/relationships/slide"/><Relationship Id="rId73" Target="slides/slide2.xml" Type="http://schemas.openxmlformats.org/officeDocument/2006/relationships/slide"/><Relationship Id="rId74" Target="slides/slide3.xml" Type="http://schemas.openxmlformats.org/officeDocument/2006/relationships/slide"/><Relationship Id="rId75" Target="slides/slide4.xml" Type="http://schemas.openxmlformats.org/officeDocument/2006/relationships/slide"/><Relationship Id="rId76" Target="slides/slide5.xml" Type="http://schemas.openxmlformats.org/officeDocument/2006/relationships/slide"/><Relationship Id="rId77" Target="slides/slide6.xml" Type="http://schemas.openxmlformats.org/officeDocument/2006/relationships/slide"/><Relationship Id="rId78" Target="slides/slide7.xml" Type="http://schemas.openxmlformats.org/officeDocument/2006/relationships/slide"/><Relationship Id="rId79" Target="slides/slide8.xml" Type="http://schemas.openxmlformats.org/officeDocument/2006/relationships/slide"/><Relationship Id="rId8" Target="fonts/font8.fntdata" Type="http://schemas.openxmlformats.org/officeDocument/2006/relationships/font"/><Relationship Id="rId80" Target="slides/slide9.xml" Type="http://schemas.openxmlformats.org/officeDocument/2006/relationships/slide"/><Relationship Id="rId81" Target="slides/slide10.xml" Type="http://schemas.openxmlformats.org/officeDocument/2006/relationships/slide"/><Relationship Id="rId82" Target="slides/slide11.xml" Type="http://schemas.openxmlformats.org/officeDocument/2006/relationships/slide"/><Relationship Id="rId83" Target="slides/slide12.xml" Type="http://schemas.openxmlformats.org/officeDocument/2006/relationships/slide"/><Relationship Id="rId84" Target="slides/slide13.xml" Type="http://schemas.openxmlformats.org/officeDocument/2006/relationships/slide"/><Relationship Id="rId85" Target="slides/slide14.xml" Type="http://schemas.openxmlformats.org/officeDocument/2006/relationships/slide"/><Relationship Id="rId86" Target="slides/slide15.xml" Type="http://schemas.openxmlformats.org/officeDocument/2006/relationships/slide"/><Relationship Id="rId87" Target="slides/slide16.xml" Type="http://schemas.openxmlformats.org/officeDocument/2006/relationships/slide"/><Relationship Id="rId88" Target="slides/slide17.xml" Type="http://schemas.openxmlformats.org/officeDocument/2006/relationships/slide"/><Relationship Id="rId89" Target="slides/slide18.xml" Type="http://schemas.openxmlformats.org/officeDocument/2006/relationships/slide"/><Relationship Id="rId9" Target="fonts/font9.fntdata" Type="http://schemas.openxmlformats.org/officeDocument/2006/relationships/font"/><Relationship Id="rId90" Target="slides/slide19.xml" Type="http://schemas.openxmlformats.org/officeDocument/2006/relationships/slide"/><Relationship Id="rId91" Target="slides/slide20.xml" Type="http://schemas.openxmlformats.org/officeDocument/2006/relationships/slide"/><Relationship Id="rId92" Target="slides/slide21.xml" Type="http://schemas.openxmlformats.org/officeDocument/2006/relationships/slide"/><Relationship Id="rId93" Target="slides/slide22.xml" Type="http://schemas.openxmlformats.org/officeDocument/2006/relationships/slide"/><Relationship Id="rId94" Target="slides/slide23.xml" Type="http://schemas.openxmlformats.org/officeDocument/2006/relationships/slide"/><Relationship Id="rId95" Target="slides/slide24.xml" Type="http://schemas.openxmlformats.org/officeDocument/2006/relationships/slide"/><Relationship Id="rId96" Target="slides/slide25.xml" Type="http://schemas.openxmlformats.org/officeDocument/2006/relationships/slide"/><Relationship Id="rId97" Target="slides/slide26.xml" Type="http://schemas.openxmlformats.org/officeDocument/2006/relationships/slide"/><Relationship Id="rId98" Target="slides/slide27.xml" Type="http://schemas.openxmlformats.org/officeDocument/2006/relationships/slide"/><Relationship Id="rId99" Target="slides/slide28.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https://scikit-learn.org/stable/modules/ensemble.html#id37" TargetMode="External" Type="http://schemas.openxmlformats.org/officeDocument/2006/relationships/hyperlink"/><Relationship Id="rId3" Target="https://scikit-learn.org/stable/modules/ensemble.html#id37" TargetMode="External" Type="http://schemas.openxmlformats.org/officeDocument/2006/relationships/hyperlink"/><Relationship Id="rId4" Target="https://scikit-learn.org/stable/modules/ensemble.html#id37" TargetMode="External" Type="http://schemas.openxmlformats.org/officeDocument/2006/relationships/hyperlink"/><Relationship Id="rId5" Target="https://scikit-learn.org/stable/modules/ensemble.html#id37" TargetMode="External" Type="http://schemas.openxmlformats.org/officeDocument/2006/relationships/hyperlink"/><Relationship Id="rId6" Target="https://scikit-learn.org/stable/modules/ensemble.html#id37" TargetMode="External" Type="http://schemas.openxmlformats.org/officeDocument/2006/relationships/hyperlink"/></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2" Target="../media/image44.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3.svg" Type="http://schemas.openxmlformats.org/officeDocument/2006/relationships/image"/><Relationship Id="rId11" Target="../media/image64.png" Type="http://schemas.openxmlformats.org/officeDocument/2006/relationships/image"/><Relationship Id="rId12" Target="../media/image65.svg" Type="http://schemas.openxmlformats.org/officeDocument/2006/relationships/image"/><Relationship Id="rId2" Target="../media/image55.pn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 Id="rId9" Target="../media/image62.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svg" Type="http://schemas.openxmlformats.org/officeDocument/2006/relationships/image"/><Relationship Id="rId4" Target="../media/image68.png" Type="http://schemas.openxmlformats.org/officeDocument/2006/relationships/image"/><Relationship Id="rId5" Target="../media/image69.png" Type="http://schemas.openxmlformats.org/officeDocument/2006/relationships/image"/><Relationship Id="rId6" Target="../media/image70.png" Type="http://schemas.openxmlformats.org/officeDocument/2006/relationships/image"/><Relationship Id="rId7" Target="../media/image7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pn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png" Type="http://schemas.openxmlformats.org/officeDocument/2006/relationships/image"/><Relationship Id="rId4" Target="../media/image8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7.svg" Type="http://schemas.openxmlformats.org/officeDocument/2006/relationships/image"/><Relationship Id="rId2" Target="../media/image81.png" Type="http://schemas.openxmlformats.org/officeDocument/2006/relationships/image"/><Relationship Id="rId3" Target="../media/image82.svg" Type="http://schemas.openxmlformats.org/officeDocument/2006/relationships/image"/><Relationship Id="rId4" Target="../media/image83.png" Type="http://schemas.openxmlformats.org/officeDocument/2006/relationships/image"/><Relationship Id="rId5" Target="../media/image8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85.gif" Type="http://schemas.openxmlformats.org/officeDocument/2006/relationships/image"/><Relationship Id="rId9" Target="../media/image86.pn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svg" Type="http://schemas.openxmlformats.org/officeDocument/2006/relationships/image"/><Relationship Id="rId4" Target="slide35.xml" Type="http://schemas.openxmlformats.org/officeDocument/2006/relationships/slid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 Id="rId3" Target="../media/image91.svg" Type="http://schemas.openxmlformats.org/officeDocument/2006/relationships/image"/><Relationship Id="rId4" Target="../media/image92.png" Type="http://schemas.openxmlformats.org/officeDocument/2006/relationships/image"/><Relationship Id="rId5" Target="../media/image93.svg" Type="http://schemas.openxmlformats.org/officeDocument/2006/relationships/image"/><Relationship Id="rId6" Target="../media/image88.png" Type="http://schemas.openxmlformats.org/officeDocument/2006/relationships/image"/><Relationship Id="rId7" Target="../media/image89.sv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svg" Type="http://schemas.openxmlformats.org/officeDocument/2006/relationships/image"/><Relationship Id="rId4" Target="../media/image96.gif"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7.png" Type="http://schemas.openxmlformats.org/officeDocument/2006/relationships/image"/><Relationship Id="rId3" Target="../media/image98.svg" Type="http://schemas.openxmlformats.org/officeDocument/2006/relationships/image"/><Relationship Id="rId4" Target="../media/image99.png" Type="http://schemas.openxmlformats.org/officeDocument/2006/relationships/image"/><Relationship Id="rId5" Target="../media/image100.sv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1.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8.svg" Type="http://schemas.openxmlformats.org/officeDocument/2006/relationships/image"/><Relationship Id="rId2" Target="../media/image102.png" Type="http://schemas.openxmlformats.org/officeDocument/2006/relationships/image"/><Relationship Id="rId3" Target="../media/image103.png" Type="http://schemas.openxmlformats.org/officeDocument/2006/relationships/image"/><Relationship Id="rId4" Target="../media/image104.svg" Type="http://schemas.openxmlformats.org/officeDocument/2006/relationships/image"/><Relationship Id="rId5" Target="../media/image83.png" Type="http://schemas.openxmlformats.org/officeDocument/2006/relationships/image"/><Relationship Id="rId6" Target="../media/image84.svg" Type="http://schemas.openxmlformats.org/officeDocument/2006/relationships/image"/><Relationship Id="rId7" Target="../media/image105.png" Type="http://schemas.openxmlformats.org/officeDocument/2006/relationships/image"/><Relationship Id="rId8" Target="../media/image106.svg" Type="http://schemas.openxmlformats.org/officeDocument/2006/relationships/image"/><Relationship Id="rId9" Target="../media/image10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5400000">
            <a:off x="10256113" y="-2979"/>
            <a:ext cx="2006565" cy="2012524"/>
          </a:xfrm>
          <a:prstGeom prst="rect">
            <a:avLst/>
          </a:prstGeom>
          <a:solidFill>
            <a:srgbClr val="F4A100"/>
          </a:solidFill>
        </p:spPr>
      </p:sp>
      <p:sp>
        <p:nvSpPr>
          <p:cNvPr name="AutoShape 3" id="3"/>
          <p:cNvSpPr/>
          <p:nvPr/>
        </p:nvSpPr>
        <p:spPr>
          <a:xfrm rot="-5400000">
            <a:off x="12268637" y="2003586"/>
            <a:ext cx="2006565" cy="2012524"/>
          </a:xfrm>
          <a:prstGeom prst="rect">
            <a:avLst/>
          </a:prstGeom>
          <a:solidFill>
            <a:srgbClr val="EFC136"/>
          </a:solidFill>
        </p:spPr>
      </p:sp>
      <p:sp>
        <p:nvSpPr>
          <p:cNvPr name="AutoShape 4" id="4"/>
          <p:cNvSpPr/>
          <p:nvPr/>
        </p:nvSpPr>
        <p:spPr>
          <a:xfrm rot="-5400000">
            <a:off x="14281160" y="4010151"/>
            <a:ext cx="2006565" cy="2012524"/>
          </a:xfrm>
          <a:prstGeom prst="rect">
            <a:avLst/>
          </a:prstGeom>
          <a:solidFill>
            <a:srgbClr val="FADB7A"/>
          </a:solidFill>
        </p:spPr>
      </p:sp>
      <p:sp>
        <p:nvSpPr>
          <p:cNvPr name="AutoShape 5" id="5"/>
          <p:cNvSpPr/>
          <p:nvPr/>
        </p:nvSpPr>
        <p:spPr>
          <a:xfrm rot="-5400000">
            <a:off x="16293684" y="6016716"/>
            <a:ext cx="2006565" cy="2012524"/>
          </a:xfrm>
          <a:prstGeom prst="rect">
            <a:avLst/>
          </a:prstGeom>
          <a:solidFill>
            <a:srgbClr val="F4F4F4"/>
          </a:solidFill>
        </p:spPr>
      </p:sp>
      <p:sp>
        <p:nvSpPr>
          <p:cNvPr name="AutoShape 6" id="6"/>
          <p:cNvSpPr/>
          <p:nvPr/>
        </p:nvSpPr>
        <p:spPr>
          <a:xfrm rot="-5400000">
            <a:off x="16293684" y="2003586"/>
            <a:ext cx="2006565" cy="2012524"/>
          </a:xfrm>
          <a:prstGeom prst="rect">
            <a:avLst/>
          </a:prstGeom>
          <a:solidFill>
            <a:srgbClr val="EFC136"/>
          </a:solidFill>
        </p:spPr>
      </p:sp>
      <p:sp>
        <p:nvSpPr>
          <p:cNvPr name="AutoShape 7" id="7"/>
          <p:cNvSpPr/>
          <p:nvPr/>
        </p:nvSpPr>
        <p:spPr>
          <a:xfrm rot="-5400000">
            <a:off x="14281160" y="-2979"/>
            <a:ext cx="2006565" cy="2012524"/>
          </a:xfrm>
          <a:prstGeom prst="rect">
            <a:avLst/>
          </a:prstGeom>
          <a:solidFill>
            <a:srgbClr val="F4A100"/>
          </a:solidFill>
        </p:spPr>
      </p:sp>
      <p:grpSp>
        <p:nvGrpSpPr>
          <p:cNvPr name="Group 8" id="8"/>
          <p:cNvGrpSpPr/>
          <p:nvPr/>
        </p:nvGrpSpPr>
        <p:grpSpPr>
          <a:xfrm rot="0">
            <a:off x="1028700" y="3009848"/>
            <a:ext cx="11793071" cy="4164167"/>
            <a:chOff x="0" y="0"/>
            <a:chExt cx="15724095" cy="5552223"/>
          </a:xfrm>
        </p:grpSpPr>
        <p:sp>
          <p:nvSpPr>
            <p:cNvPr name="TextBox 9" id="9"/>
            <p:cNvSpPr txBox="true"/>
            <p:nvPr/>
          </p:nvSpPr>
          <p:spPr>
            <a:xfrm rot="0">
              <a:off x="0" y="-104775"/>
              <a:ext cx="15724095" cy="4575175"/>
            </a:xfrm>
            <a:prstGeom prst="rect">
              <a:avLst/>
            </a:prstGeom>
          </p:spPr>
          <p:txBody>
            <a:bodyPr anchor="t" rtlCol="false" tIns="0" lIns="0" bIns="0" rIns="0">
              <a:spAutoFit/>
            </a:bodyPr>
            <a:lstStyle/>
            <a:p>
              <a:pPr>
                <a:lnSpc>
                  <a:spcPts val="13200"/>
                </a:lnSpc>
              </a:pPr>
              <a:r>
                <a:rPr lang="en-US" sz="11000" spc="-220">
                  <a:solidFill>
                    <a:srgbClr val="F4F4F4"/>
                  </a:solidFill>
                  <a:latin typeface="Poppins Bold"/>
                </a:rPr>
                <a:t>Gerenciamento de Arquivo</a:t>
              </a:r>
            </a:p>
          </p:txBody>
        </p:sp>
        <p:sp>
          <p:nvSpPr>
            <p:cNvPr name="TextBox 10" id="10"/>
            <p:cNvSpPr txBox="true"/>
            <p:nvPr/>
          </p:nvSpPr>
          <p:spPr>
            <a:xfrm rot="0">
              <a:off x="0" y="4825148"/>
              <a:ext cx="15724095" cy="727075"/>
            </a:xfrm>
            <a:prstGeom prst="rect">
              <a:avLst/>
            </a:prstGeom>
          </p:spPr>
          <p:txBody>
            <a:bodyPr anchor="t" rtlCol="false" tIns="0" lIns="0" bIns="0" rIns="0">
              <a:spAutoFit/>
            </a:bodyPr>
            <a:lstStyle/>
            <a:p>
              <a:pPr>
                <a:lnSpc>
                  <a:spcPts val="4199"/>
                </a:lnSpc>
              </a:pPr>
              <a:r>
                <a:rPr lang="en-US" sz="3499">
                  <a:solidFill>
                    <a:srgbClr val="F4F4F4"/>
                  </a:solidFill>
                  <a:latin typeface="Poppins"/>
                </a:rPr>
                <a:t>Guilherme Reis, Maria Clara, Yasmin Serejo</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1052982"/>
            <a:ext cx="18288000" cy="4163365"/>
          </a:xfrm>
          <a:prstGeom prst="rect">
            <a:avLst/>
          </a:prstGeom>
          <a:solidFill>
            <a:srgbClr val="000000"/>
          </a:solidFill>
        </p:spPr>
      </p:sp>
      <p:sp>
        <p:nvSpPr>
          <p:cNvPr name="AutoShape 3" id="3"/>
          <p:cNvSpPr/>
          <p:nvPr/>
        </p:nvSpPr>
        <p:spPr>
          <a:xfrm rot="0">
            <a:off x="16890139" y="-1025376"/>
            <a:ext cx="1397861" cy="1387788"/>
          </a:xfrm>
          <a:prstGeom prst="rect">
            <a:avLst/>
          </a:prstGeom>
          <a:solidFill>
            <a:srgbClr val="FADB7A"/>
          </a:solidFill>
        </p:spPr>
      </p:sp>
      <p:sp>
        <p:nvSpPr>
          <p:cNvPr name="AutoShape 4" id="4"/>
          <p:cNvSpPr/>
          <p:nvPr/>
        </p:nvSpPr>
        <p:spPr>
          <a:xfrm rot="0">
            <a:off x="16890139" y="1750201"/>
            <a:ext cx="1397861" cy="1387788"/>
          </a:xfrm>
          <a:prstGeom prst="rect">
            <a:avLst/>
          </a:prstGeom>
          <a:solidFill>
            <a:srgbClr val="F4A100"/>
          </a:solidFill>
        </p:spPr>
      </p:sp>
      <p:sp>
        <p:nvSpPr>
          <p:cNvPr name="AutoShape 5" id="5"/>
          <p:cNvSpPr/>
          <p:nvPr/>
        </p:nvSpPr>
        <p:spPr>
          <a:xfrm rot="0">
            <a:off x="15492278" y="362413"/>
            <a:ext cx="1397861" cy="1387788"/>
          </a:xfrm>
          <a:prstGeom prst="rect">
            <a:avLst/>
          </a:prstGeom>
          <a:solidFill>
            <a:srgbClr val="EFC136"/>
          </a:solidFill>
        </p:spPr>
      </p:sp>
      <p:sp>
        <p:nvSpPr>
          <p:cNvPr name="AutoShape 6" id="6"/>
          <p:cNvSpPr/>
          <p:nvPr/>
        </p:nvSpPr>
        <p:spPr>
          <a:xfrm rot="0">
            <a:off x="14094417" y="1750201"/>
            <a:ext cx="1397861" cy="1387788"/>
          </a:xfrm>
          <a:prstGeom prst="rect">
            <a:avLst/>
          </a:prstGeom>
          <a:solidFill>
            <a:srgbClr val="F4A100"/>
          </a:solidFill>
        </p:spPr>
      </p:sp>
      <p:sp>
        <p:nvSpPr>
          <p:cNvPr name="TextBox 7" id="7"/>
          <p:cNvSpPr txBox="true"/>
          <p:nvPr/>
        </p:nvSpPr>
        <p:spPr>
          <a:xfrm rot="0">
            <a:off x="3463469" y="999157"/>
            <a:ext cx="10237836" cy="1104900"/>
          </a:xfrm>
          <a:prstGeom prst="rect">
            <a:avLst/>
          </a:prstGeom>
        </p:spPr>
        <p:txBody>
          <a:bodyPr anchor="t" rtlCol="false" tIns="0" lIns="0" bIns="0" rIns="0">
            <a:spAutoFit/>
          </a:bodyPr>
          <a:lstStyle/>
          <a:p>
            <a:pPr marL="0" indent="0" lvl="0">
              <a:lnSpc>
                <a:spcPts val="8279"/>
              </a:lnSpc>
            </a:pPr>
            <a:r>
              <a:rPr lang="en-US" sz="6899" spc="-137">
                <a:solidFill>
                  <a:srgbClr val="FFFFFF"/>
                </a:solidFill>
                <a:latin typeface="Poppins Bold"/>
              </a:rPr>
              <a:t>Sequência de Registros</a:t>
            </a:r>
          </a:p>
        </p:txBody>
      </p:sp>
      <p:sp>
        <p:nvSpPr>
          <p:cNvPr name="TextBox 8" id="8"/>
          <p:cNvSpPr txBox="true"/>
          <p:nvPr/>
        </p:nvSpPr>
        <p:spPr>
          <a:xfrm rot="0">
            <a:off x="6652303" y="3501390"/>
            <a:ext cx="10237836" cy="5756910"/>
          </a:xfrm>
          <a:prstGeom prst="rect">
            <a:avLst/>
          </a:prstGeom>
        </p:spPr>
        <p:txBody>
          <a:bodyPr anchor="t" rtlCol="false" tIns="0" lIns="0" bIns="0" rIns="0">
            <a:spAutoFit/>
          </a:bodyPr>
          <a:lstStyle/>
          <a:p>
            <a:pPr algn="just">
              <a:lnSpc>
                <a:spcPts val="5040"/>
              </a:lnSpc>
            </a:pPr>
            <a:r>
              <a:rPr lang="en-US" sz="3600">
                <a:solidFill>
                  <a:srgbClr val="000000"/>
                </a:solidFill>
                <a:latin typeface="Poppins"/>
              </a:rPr>
              <a:t>Estrutura de tamanho fixo, cada um com uma estrutura interna</a:t>
            </a:r>
          </a:p>
          <a:p>
            <a:pPr algn="just">
              <a:lnSpc>
                <a:spcPts val="5040"/>
              </a:lnSpc>
            </a:pPr>
          </a:p>
          <a:p>
            <a:pPr algn="just">
              <a:lnSpc>
                <a:spcPts val="5040"/>
              </a:lnSpc>
            </a:pPr>
            <a:r>
              <a:rPr lang="en-US" sz="3600">
                <a:solidFill>
                  <a:srgbClr val="000000"/>
                </a:solidFill>
                <a:latin typeface="Poppins"/>
              </a:rPr>
              <a:t>Operação de leitura retorna apenas um registro e a operação de escrita sobrescreve ou anexa apenas um registro</a:t>
            </a:r>
          </a:p>
          <a:p>
            <a:pPr algn="just">
              <a:lnSpc>
                <a:spcPts val="5040"/>
              </a:lnSpc>
            </a:pPr>
          </a:p>
          <a:p>
            <a:pPr algn="just">
              <a:lnSpc>
                <a:spcPts val="5040"/>
              </a:lnSpc>
            </a:pPr>
            <a:r>
              <a:rPr lang="en-US" sz="3600">
                <a:solidFill>
                  <a:srgbClr val="000000"/>
                </a:solidFill>
                <a:latin typeface="Poppins"/>
              </a:rPr>
              <a:t>Era usado em computadores de grande porte com cartões perfurados</a:t>
            </a:r>
          </a:p>
        </p:txBody>
      </p:sp>
      <p:sp>
        <p:nvSpPr>
          <p:cNvPr name="Freeform 9" id="9"/>
          <p:cNvSpPr/>
          <p:nvPr/>
        </p:nvSpPr>
        <p:spPr>
          <a:xfrm flipH="false" flipV="false" rot="0">
            <a:off x="1335595" y="5323003"/>
            <a:ext cx="1975161" cy="1323950"/>
          </a:xfrm>
          <a:custGeom>
            <a:avLst/>
            <a:gdLst/>
            <a:ahLst/>
            <a:cxnLst/>
            <a:rect r="r" b="b" t="t" l="l"/>
            <a:pathLst>
              <a:path h="1323950" w="1975161">
                <a:moveTo>
                  <a:pt x="0" y="0"/>
                </a:moveTo>
                <a:lnTo>
                  <a:pt x="1975160" y="0"/>
                </a:lnTo>
                <a:lnTo>
                  <a:pt x="1975160" y="1323950"/>
                </a:lnTo>
                <a:lnTo>
                  <a:pt x="0" y="13239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57150" cap="sq">
            <a:solidFill>
              <a:srgbClr val="000000"/>
            </a:solidFill>
            <a:prstDash val="solid"/>
            <a:miter/>
          </a:ln>
        </p:spPr>
      </p:sp>
      <p:sp>
        <p:nvSpPr>
          <p:cNvPr name="Freeform 10" id="10"/>
          <p:cNvSpPr/>
          <p:nvPr/>
        </p:nvSpPr>
        <p:spPr>
          <a:xfrm flipH="false" flipV="false" rot="0">
            <a:off x="1335595" y="6610401"/>
            <a:ext cx="1975161" cy="1323950"/>
          </a:xfrm>
          <a:custGeom>
            <a:avLst/>
            <a:gdLst/>
            <a:ahLst/>
            <a:cxnLst/>
            <a:rect r="r" b="b" t="t" l="l"/>
            <a:pathLst>
              <a:path h="1323950" w="1975161">
                <a:moveTo>
                  <a:pt x="0" y="0"/>
                </a:moveTo>
                <a:lnTo>
                  <a:pt x="1975160" y="0"/>
                </a:lnTo>
                <a:lnTo>
                  <a:pt x="1975160" y="1323949"/>
                </a:lnTo>
                <a:lnTo>
                  <a:pt x="0" y="13239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57150" cap="sq">
            <a:solidFill>
              <a:srgbClr val="000000"/>
            </a:solidFill>
            <a:prstDash val="solid"/>
            <a:miter/>
          </a:ln>
        </p:spPr>
      </p:sp>
      <p:sp>
        <p:nvSpPr>
          <p:cNvPr name="Freeform 11" id="11"/>
          <p:cNvSpPr/>
          <p:nvPr/>
        </p:nvSpPr>
        <p:spPr>
          <a:xfrm flipH="false" flipV="false" rot="0">
            <a:off x="1335595" y="4044889"/>
            <a:ext cx="1975161" cy="1323950"/>
          </a:xfrm>
          <a:custGeom>
            <a:avLst/>
            <a:gdLst/>
            <a:ahLst/>
            <a:cxnLst/>
            <a:rect r="r" b="b" t="t" l="l"/>
            <a:pathLst>
              <a:path h="1323950" w="1975161">
                <a:moveTo>
                  <a:pt x="0" y="0"/>
                </a:moveTo>
                <a:lnTo>
                  <a:pt x="1975160" y="0"/>
                </a:lnTo>
                <a:lnTo>
                  <a:pt x="1975160" y="1323949"/>
                </a:lnTo>
                <a:lnTo>
                  <a:pt x="0" y="13239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57150" cap="sq">
            <a:solidFill>
              <a:srgbClr val="000000"/>
            </a:solidFill>
            <a:prstDash val="solid"/>
            <a:miter/>
          </a:ln>
        </p:spPr>
      </p:sp>
      <p:sp>
        <p:nvSpPr>
          <p:cNvPr name="Freeform 12" id="12"/>
          <p:cNvSpPr/>
          <p:nvPr/>
        </p:nvSpPr>
        <p:spPr>
          <a:xfrm flipH="false" flipV="false" rot="0">
            <a:off x="1335595" y="7867675"/>
            <a:ext cx="1975161" cy="1323950"/>
          </a:xfrm>
          <a:custGeom>
            <a:avLst/>
            <a:gdLst/>
            <a:ahLst/>
            <a:cxnLst/>
            <a:rect r="r" b="b" t="t" l="l"/>
            <a:pathLst>
              <a:path h="1323950" w="1975161">
                <a:moveTo>
                  <a:pt x="0" y="0"/>
                </a:moveTo>
                <a:lnTo>
                  <a:pt x="1975160" y="0"/>
                </a:lnTo>
                <a:lnTo>
                  <a:pt x="1975160" y="1323950"/>
                </a:lnTo>
                <a:lnTo>
                  <a:pt x="0" y="13239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57150" cap="sq">
            <a:solidFill>
              <a:srgbClr val="000000"/>
            </a:solidFill>
            <a:prstDash val="solid"/>
            <a:miter/>
          </a:ln>
        </p:spPr>
      </p:sp>
      <p:sp>
        <p:nvSpPr>
          <p:cNvPr name="Freeform 13" id="13"/>
          <p:cNvSpPr/>
          <p:nvPr/>
        </p:nvSpPr>
        <p:spPr>
          <a:xfrm flipH="false" flipV="false" rot="10715426">
            <a:off x="3473917" y="4163686"/>
            <a:ext cx="1519347" cy="429216"/>
          </a:xfrm>
          <a:custGeom>
            <a:avLst/>
            <a:gdLst/>
            <a:ahLst/>
            <a:cxnLst/>
            <a:rect r="r" b="b" t="t" l="l"/>
            <a:pathLst>
              <a:path h="429216" w="1519347">
                <a:moveTo>
                  <a:pt x="0" y="0"/>
                </a:moveTo>
                <a:lnTo>
                  <a:pt x="1519347" y="0"/>
                </a:lnTo>
                <a:lnTo>
                  <a:pt x="1519347" y="429215"/>
                </a:lnTo>
                <a:lnTo>
                  <a:pt x="0" y="4292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3997543" y="4650174"/>
            <a:ext cx="2001540" cy="618490"/>
          </a:xfrm>
          <a:prstGeom prst="rect">
            <a:avLst/>
          </a:prstGeom>
        </p:spPr>
        <p:txBody>
          <a:bodyPr anchor="t" rtlCol="false" tIns="0" lIns="0" bIns="0" rIns="0">
            <a:spAutoFit/>
          </a:bodyPr>
          <a:lstStyle/>
          <a:p>
            <a:pPr algn="ctr">
              <a:lnSpc>
                <a:spcPts val="4759"/>
              </a:lnSpc>
            </a:pPr>
            <a:r>
              <a:rPr lang="en-US" sz="3399">
                <a:solidFill>
                  <a:srgbClr val="000000"/>
                </a:solidFill>
                <a:latin typeface="Poppins"/>
              </a:rPr>
              <a:t>1 Registro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TextBox 2" id="2"/>
          <p:cNvSpPr txBox="true"/>
          <p:nvPr/>
        </p:nvSpPr>
        <p:spPr>
          <a:xfrm rot="0">
            <a:off x="7317963" y="3501390"/>
            <a:ext cx="10237836" cy="5756910"/>
          </a:xfrm>
          <a:prstGeom prst="rect">
            <a:avLst/>
          </a:prstGeom>
        </p:spPr>
        <p:txBody>
          <a:bodyPr anchor="t" rtlCol="false" tIns="0" lIns="0" bIns="0" rIns="0">
            <a:spAutoFit/>
          </a:bodyPr>
          <a:lstStyle/>
          <a:p>
            <a:pPr algn="just">
              <a:lnSpc>
                <a:spcPts val="5040"/>
              </a:lnSpc>
            </a:pPr>
            <a:r>
              <a:rPr lang="en-US" sz="3600">
                <a:solidFill>
                  <a:srgbClr val="000000"/>
                </a:solidFill>
                <a:latin typeface="Poppins"/>
              </a:rPr>
              <a:t>Árvore de registros, não necessariamente todos do mesmo tamanho, mas cada um contendo</a:t>
            </a:r>
            <a:r>
              <a:rPr lang="en-US" sz="3600">
                <a:solidFill>
                  <a:srgbClr val="000000"/>
                </a:solidFill>
                <a:latin typeface="Poppins"/>
              </a:rPr>
              <a:t> um campo de chave em uma posição fixa no registro</a:t>
            </a:r>
          </a:p>
          <a:p>
            <a:pPr algn="just">
              <a:lnSpc>
                <a:spcPts val="5040"/>
              </a:lnSpc>
            </a:pPr>
          </a:p>
          <a:p>
            <a:pPr algn="just">
              <a:lnSpc>
                <a:spcPts val="5040"/>
              </a:lnSpc>
            </a:pPr>
            <a:r>
              <a:rPr lang="en-US" sz="3600">
                <a:solidFill>
                  <a:srgbClr val="000000"/>
                </a:solidFill>
                <a:latin typeface="Poppins"/>
              </a:rPr>
              <a:t>É ordenada pelo campo de chave, permitindo localizar rapidamente uma chave em particular</a:t>
            </a:r>
          </a:p>
          <a:p>
            <a:pPr algn="just">
              <a:lnSpc>
                <a:spcPts val="5040"/>
              </a:lnSpc>
            </a:pPr>
          </a:p>
        </p:txBody>
      </p:sp>
      <p:sp>
        <p:nvSpPr>
          <p:cNvPr name="AutoShape 3" id="3"/>
          <p:cNvSpPr/>
          <p:nvPr/>
        </p:nvSpPr>
        <p:spPr>
          <a:xfrm rot="0">
            <a:off x="0" y="-1394971"/>
            <a:ext cx="18288000" cy="4163365"/>
          </a:xfrm>
          <a:prstGeom prst="rect">
            <a:avLst/>
          </a:prstGeom>
          <a:solidFill>
            <a:srgbClr val="000000"/>
          </a:solidFill>
        </p:spPr>
      </p:sp>
      <p:sp>
        <p:nvSpPr>
          <p:cNvPr name="AutoShape 4" id="4"/>
          <p:cNvSpPr/>
          <p:nvPr/>
        </p:nvSpPr>
        <p:spPr>
          <a:xfrm rot="0">
            <a:off x="16890139" y="-1025376"/>
            <a:ext cx="1397861" cy="1387788"/>
          </a:xfrm>
          <a:prstGeom prst="rect">
            <a:avLst/>
          </a:prstGeom>
          <a:solidFill>
            <a:srgbClr val="FADB7A"/>
          </a:solidFill>
        </p:spPr>
      </p:sp>
      <p:sp>
        <p:nvSpPr>
          <p:cNvPr name="AutoShape 5" id="5"/>
          <p:cNvSpPr/>
          <p:nvPr/>
        </p:nvSpPr>
        <p:spPr>
          <a:xfrm rot="0">
            <a:off x="16890139" y="1750201"/>
            <a:ext cx="1397861" cy="1387788"/>
          </a:xfrm>
          <a:prstGeom prst="rect">
            <a:avLst/>
          </a:prstGeom>
          <a:solidFill>
            <a:srgbClr val="F4A100"/>
          </a:solidFill>
        </p:spPr>
      </p:sp>
      <p:sp>
        <p:nvSpPr>
          <p:cNvPr name="AutoShape 6" id="6"/>
          <p:cNvSpPr/>
          <p:nvPr/>
        </p:nvSpPr>
        <p:spPr>
          <a:xfrm rot="0">
            <a:off x="15492278" y="362413"/>
            <a:ext cx="1397861" cy="1387788"/>
          </a:xfrm>
          <a:prstGeom prst="rect">
            <a:avLst/>
          </a:prstGeom>
          <a:solidFill>
            <a:srgbClr val="EFC136"/>
          </a:solidFill>
        </p:spPr>
      </p:sp>
      <p:sp>
        <p:nvSpPr>
          <p:cNvPr name="AutoShape 7" id="7"/>
          <p:cNvSpPr/>
          <p:nvPr/>
        </p:nvSpPr>
        <p:spPr>
          <a:xfrm rot="0">
            <a:off x="14094417" y="1750201"/>
            <a:ext cx="1397861" cy="1387788"/>
          </a:xfrm>
          <a:prstGeom prst="rect">
            <a:avLst/>
          </a:prstGeom>
          <a:solidFill>
            <a:srgbClr val="F4A100"/>
          </a:solidFill>
        </p:spPr>
      </p:sp>
      <p:sp>
        <p:nvSpPr>
          <p:cNvPr name="Freeform 8" id="8"/>
          <p:cNvSpPr/>
          <p:nvPr/>
        </p:nvSpPr>
        <p:spPr>
          <a:xfrm flipH="false" flipV="false" rot="0">
            <a:off x="2358586" y="3606165"/>
            <a:ext cx="1828660" cy="2108518"/>
          </a:xfrm>
          <a:custGeom>
            <a:avLst/>
            <a:gdLst/>
            <a:ahLst/>
            <a:cxnLst/>
            <a:rect r="r" b="b" t="t" l="l"/>
            <a:pathLst>
              <a:path h="2108518" w="1828660">
                <a:moveTo>
                  <a:pt x="0" y="0"/>
                </a:moveTo>
                <a:lnTo>
                  <a:pt x="1828660" y="0"/>
                </a:lnTo>
                <a:lnTo>
                  <a:pt x="1828660" y="2108518"/>
                </a:lnTo>
                <a:lnTo>
                  <a:pt x="0" y="21085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7317963" y="1169176"/>
            <a:ext cx="10237836" cy="1104900"/>
          </a:xfrm>
          <a:prstGeom prst="rect">
            <a:avLst/>
          </a:prstGeom>
        </p:spPr>
        <p:txBody>
          <a:bodyPr anchor="t" rtlCol="false" tIns="0" lIns="0" bIns="0" rIns="0">
            <a:spAutoFit/>
          </a:bodyPr>
          <a:lstStyle/>
          <a:p>
            <a:pPr marL="0" indent="0" lvl="0">
              <a:lnSpc>
                <a:spcPts val="8279"/>
              </a:lnSpc>
            </a:pPr>
            <a:r>
              <a:rPr lang="en-US" sz="6899" spc="-137">
                <a:solidFill>
                  <a:srgbClr val="FFFFFF"/>
                </a:solidFill>
                <a:latin typeface="Poppins Bold"/>
              </a:rPr>
              <a:t>Árvores</a:t>
            </a:r>
          </a:p>
        </p:txBody>
      </p:sp>
      <p:sp>
        <p:nvSpPr>
          <p:cNvPr name="Freeform 10" id="10"/>
          <p:cNvSpPr/>
          <p:nvPr/>
        </p:nvSpPr>
        <p:spPr>
          <a:xfrm flipH="false" flipV="false" rot="0">
            <a:off x="1028700" y="6801220"/>
            <a:ext cx="1329886" cy="1533411"/>
          </a:xfrm>
          <a:custGeom>
            <a:avLst/>
            <a:gdLst/>
            <a:ahLst/>
            <a:cxnLst/>
            <a:rect r="r" b="b" t="t" l="l"/>
            <a:pathLst>
              <a:path h="1533411" w="1329886">
                <a:moveTo>
                  <a:pt x="0" y="0"/>
                </a:moveTo>
                <a:lnTo>
                  <a:pt x="1329886" y="0"/>
                </a:lnTo>
                <a:lnTo>
                  <a:pt x="1329886" y="1533411"/>
                </a:lnTo>
                <a:lnTo>
                  <a:pt x="0" y="15334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607973" y="6801220"/>
            <a:ext cx="1329886" cy="1533411"/>
          </a:xfrm>
          <a:custGeom>
            <a:avLst/>
            <a:gdLst/>
            <a:ahLst/>
            <a:cxnLst/>
            <a:rect r="r" b="b" t="t" l="l"/>
            <a:pathLst>
              <a:path h="1533411" w="1329886">
                <a:moveTo>
                  <a:pt x="0" y="0"/>
                </a:moveTo>
                <a:lnTo>
                  <a:pt x="1329886" y="0"/>
                </a:lnTo>
                <a:lnTo>
                  <a:pt x="1329886" y="1533411"/>
                </a:lnTo>
                <a:lnTo>
                  <a:pt x="0" y="15334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4187246" y="6801220"/>
            <a:ext cx="1329886" cy="1533411"/>
          </a:xfrm>
          <a:custGeom>
            <a:avLst/>
            <a:gdLst/>
            <a:ahLst/>
            <a:cxnLst/>
            <a:rect r="r" b="b" t="t" l="l"/>
            <a:pathLst>
              <a:path h="1533411" w="1329886">
                <a:moveTo>
                  <a:pt x="0" y="0"/>
                </a:moveTo>
                <a:lnTo>
                  <a:pt x="1329886" y="0"/>
                </a:lnTo>
                <a:lnTo>
                  <a:pt x="1329886" y="1533411"/>
                </a:lnTo>
                <a:lnTo>
                  <a:pt x="0" y="15334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3" id="13"/>
          <p:cNvSpPr/>
          <p:nvPr/>
        </p:nvSpPr>
        <p:spPr>
          <a:xfrm flipV="true">
            <a:off x="3272916" y="5714683"/>
            <a:ext cx="0" cy="717549"/>
          </a:xfrm>
          <a:prstGeom prst="line">
            <a:avLst/>
          </a:prstGeom>
          <a:ln cap="flat" w="38100">
            <a:solidFill>
              <a:srgbClr val="000000"/>
            </a:solidFill>
            <a:prstDash val="solid"/>
            <a:headEnd type="none" len="sm" w="sm"/>
            <a:tailEnd type="none" len="sm" w="sm"/>
          </a:ln>
        </p:spPr>
      </p:sp>
      <p:sp>
        <p:nvSpPr>
          <p:cNvPr name="AutoShape 14" id="14"/>
          <p:cNvSpPr/>
          <p:nvPr/>
        </p:nvSpPr>
        <p:spPr>
          <a:xfrm>
            <a:off x="1028700" y="5714683"/>
            <a:ext cx="2217420" cy="19050"/>
          </a:xfrm>
          <a:prstGeom prst="line">
            <a:avLst/>
          </a:prstGeom>
          <a:ln cap="flat" w="38100">
            <a:solidFill>
              <a:srgbClr val="000000"/>
            </a:solidFill>
            <a:prstDash val="solid"/>
            <a:headEnd type="none" len="sm" w="sm"/>
            <a:tailEnd type="none" len="sm" w="sm"/>
          </a:ln>
        </p:spPr>
      </p:sp>
      <p:sp>
        <p:nvSpPr>
          <p:cNvPr name="AutoShape 15" id="15"/>
          <p:cNvSpPr/>
          <p:nvPr/>
        </p:nvSpPr>
        <p:spPr>
          <a:xfrm flipH="true" flipV="true">
            <a:off x="3272916" y="5714683"/>
            <a:ext cx="1579273" cy="1086537"/>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295471"/>
            <a:ext cx="18288000" cy="4163365"/>
          </a:xfrm>
          <a:prstGeom prst="rect">
            <a:avLst/>
          </a:prstGeom>
          <a:solidFill>
            <a:srgbClr val="F4F4F4"/>
          </a:solidFill>
        </p:spPr>
      </p:sp>
      <p:sp>
        <p:nvSpPr>
          <p:cNvPr name="AutoShape 3" id="3"/>
          <p:cNvSpPr/>
          <p:nvPr/>
        </p:nvSpPr>
        <p:spPr>
          <a:xfrm rot="0">
            <a:off x="16890139" y="0"/>
            <a:ext cx="1397861" cy="1387788"/>
          </a:xfrm>
          <a:prstGeom prst="rect">
            <a:avLst/>
          </a:prstGeom>
          <a:solidFill>
            <a:srgbClr val="FADB7A"/>
          </a:solidFill>
        </p:spPr>
      </p:sp>
      <p:sp>
        <p:nvSpPr>
          <p:cNvPr name="AutoShape 4" id="4"/>
          <p:cNvSpPr/>
          <p:nvPr/>
        </p:nvSpPr>
        <p:spPr>
          <a:xfrm rot="0">
            <a:off x="16890139" y="2775577"/>
            <a:ext cx="1397861" cy="1387788"/>
          </a:xfrm>
          <a:prstGeom prst="rect">
            <a:avLst/>
          </a:prstGeom>
          <a:solidFill>
            <a:srgbClr val="F4A100"/>
          </a:solidFill>
        </p:spPr>
      </p:sp>
      <p:sp>
        <p:nvSpPr>
          <p:cNvPr name="AutoShape 5" id="5"/>
          <p:cNvSpPr/>
          <p:nvPr/>
        </p:nvSpPr>
        <p:spPr>
          <a:xfrm rot="0">
            <a:off x="15492278" y="1387788"/>
            <a:ext cx="1397861" cy="1387788"/>
          </a:xfrm>
          <a:prstGeom prst="rect">
            <a:avLst/>
          </a:prstGeom>
          <a:solidFill>
            <a:srgbClr val="EFC136"/>
          </a:solidFill>
        </p:spPr>
      </p:sp>
      <p:sp>
        <p:nvSpPr>
          <p:cNvPr name="AutoShape 6" id="6"/>
          <p:cNvSpPr/>
          <p:nvPr/>
        </p:nvSpPr>
        <p:spPr>
          <a:xfrm rot="0">
            <a:off x="14094417" y="2775577"/>
            <a:ext cx="1397861" cy="1387788"/>
          </a:xfrm>
          <a:prstGeom prst="rect">
            <a:avLst/>
          </a:prstGeom>
          <a:solidFill>
            <a:srgbClr val="F4A100"/>
          </a:solidFill>
        </p:spPr>
      </p:sp>
      <p:sp>
        <p:nvSpPr>
          <p:cNvPr name="Freeform 7" id="7"/>
          <p:cNvSpPr/>
          <p:nvPr/>
        </p:nvSpPr>
        <p:spPr>
          <a:xfrm flipH="false" flipV="false" rot="0">
            <a:off x="11881374" y="4519780"/>
            <a:ext cx="5008765" cy="5065755"/>
          </a:xfrm>
          <a:custGeom>
            <a:avLst/>
            <a:gdLst/>
            <a:ahLst/>
            <a:cxnLst/>
            <a:rect r="r" b="b" t="t" l="l"/>
            <a:pathLst>
              <a:path h="5065755" w="5008765">
                <a:moveTo>
                  <a:pt x="0" y="0"/>
                </a:moveTo>
                <a:lnTo>
                  <a:pt x="5008765" y="0"/>
                </a:lnTo>
                <a:lnTo>
                  <a:pt x="5008765" y="5065755"/>
                </a:lnTo>
                <a:lnTo>
                  <a:pt x="0" y="50657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28700" y="1776686"/>
            <a:ext cx="9329569" cy="1381125"/>
          </a:xfrm>
          <a:prstGeom prst="rect">
            <a:avLst/>
          </a:prstGeom>
        </p:spPr>
        <p:txBody>
          <a:bodyPr anchor="t" rtlCol="false" tIns="0" lIns="0" bIns="0" rIns="0">
            <a:spAutoFit/>
          </a:bodyPr>
          <a:lstStyle/>
          <a:p>
            <a:pPr>
              <a:lnSpc>
                <a:spcPts val="10800"/>
              </a:lnSpc>
            </a:pPr>
            <a:r>
              <a:rPr lang="en-US" sz="9000">
                <a:solidFill>
                  <a:srgbClr val="000000"/>
                </a:solidFill>
                <a:latin typeface="Aileron Ultra-Bold"/>
              </a:rPr>
              <a:t>Tipos de Arquivo</a:t>
            </a:r>
          </a:p>
        </p:txBody>
      </p:sp>
      <p:sp>
        <p:nvSpPr>
          <p:cNvPr name="TextBox 9" id="9"/>
          <p:cNvSpPr txBox="true"/>
          <p:nvPr/>
        </p:nvSpPr>
        <p:spPr>
          <a:xfrm rot="0">
            <a:off x="1769949" y="5876320"/>
            <a:ext cx="4640164" cy="495300"/>
          </a:xfrm>
          <a:prstGeom prst="rect">
            <a:avLst/>
          </a:prstGeom>
        </p:spPr>
        <p:txBody>
          <a:bodyPr anchor="t" rtlCol="false" tIns="0" lIns="0" bIns="0" rIns="0">
            <a:spAutoFit/>
          </a:bodyPr>
          <a:lstStyle/>
          <a:p>
            <a:pPr marL="0" indent="0" lvl="0">
              <a:lnSpc>
                <a:spcPts val="3960"/>
              </a:lnSpc>
              <a:spcBef>
                <a:spcPct val="0"/>
              </a:spcBef>
            </a:pPr>
            <a:r>
              <a:rPr lang="en-US" sz="3300">
                <a:solidFill>
                  <a:srgbClr val="000000"/>
                </a:solidFill>
                <a:latin typeface="Aileron Ultra-Bold"/>
              </a:rPr>
              <a:t>Arquivos de Diretórios</a:t>
            </a:r>
          </a:p>
        </p:txBody>
      </p:sp>
      <p:sp>
        <p:nvSpPr>
          <p:cNvPr name="TextBox 10" id="10"/>
          <p:cNvSpPr txBox="true"/>
          <p:nvPr/>
        </p:nvSpPr>
        <p:spPr>
          <a:xfrm rot="0">
            <a:off x="1769949" y="7790845"/>
            <a:ext cx="6513711" cy="495300"/>
          </a:xfrm>
          <a:prstGeom prst="rect">
            <a:avLst/>
          </a:prstGeom>
        </p:spPr>
        <p:txBody>
          <a:bodyPr anchor="t" rtlCol="false" tIns="0" lIns="0" bIns="0" rIns="0">
            <a:spAutoFit/>
          </a:bodyPr>
          <a:lstStyle/>
          <a:p>
            <a:pPr marL="0" indent="0" lvl="0">
              <a:lnSpc>
                <a:spcPts val="3960"/>
              </a:lnSpc>
              <a:spcBef>
                <a:spcPct val="0"/>
              </a:spcBef>
            </a:pPr>
            <a:r>
              <a:rPr lang="en-US" sz="3300">
                <a:solidFill>
                  <a:srgbClr val="000000"/>
                </a:solidFill>
                <a:latin typeface="Aileron Ultra-Bold"/>
              </a:rPr>
              <a:t>Arquivos de Especiais Caractere</a:t>
            </a:r>
          </a:p>
        </p:txBody>
      </p:sp>
      <p:sp>
        <p:nvSpPr>
          <p:cNvPr name="TextBox 11" id="11"/>
          <p:cNvSpPr txBox="true"/>
          <p:nvPr/>
        </p:nvSpPr>
        <p:spPr>
          <a:xfrm rot="0">
            <a:off x="1769949" y="4876195"/>
            <a:ext cx="4640164" cy="523875"/>
          </a:xfrm>
          <a:prstGeom prst="rect">
            <a:avLst/>
          </a:prstGeom>
        </p:spPr>
        <p:txBody>
          <a:bodyPr anchor="t" rtlCol="false" tIns="0" lIns="0" bIns="0" rIns="0">
            <a:spAutoFit/>
          </a:bodyPr>
          <a:lstStyle/>
          <a:p>
            <a:pPr marL="0" indent="0" lvl="0">
              <a:lnSpc>
                <a:spcPts val="4199"/>
              </a:lnSpc>
              <a:spcBef>
                <a:spcPct val="0"/>
              </a:spcBef>
            </a:pPr>
            <a:r>
              <a:rPr lang="en-US" sz="3499">
                <a:solidFill>
                  <a:srgbClr val="000000"/>
                </a:solidFill>
                <a:latin typeface="Aileron Ultra-Bold"/>
              </a:rPr>
              <a:t>Arquivos Normais </a:t>
            </a:r>
          </a:p>
        </p:txBody>
      </p:sp>
      <p:sp>
        <p:nvSpPr>
          <p:cNvPr name="TextBox 12" id="12"/>
          <p:cNvSpPr txBox="true"/>
          <p:nvPr/>
        </p:nvSpPr>
        <p:spPr>
          <a:xfrm rot="0">
            <a:off x="1769949" y="6847870"/>
            <a:ext cx="4640164" cy="466725"/>
          </a:xfrm>
          <a:prstGeom prst="rect">
            <a:avLst/>
          </a:prstGeom>
        </p:spPr>
        <p:txBody>
          <a:bodyPr anchor="t" rtlCol="false" tIns="0" lIns="0" bIns="0" rIns="0">
            <a:spAutoFit/>
          </a:bodyPr>
          <a:lstStyle/>
          <a:p>
            <a:pPr marL="0" indent="0" lvl="0">
              <a:lnSpc>
                <a:spcPts val="3720"/>
              </a:lnSpc>
              <a:spcBef>
                <a:spcPct val="0"/>
              </a:spcBef>
            </a:pPr>
            <a:r>
              <a:rPr lang="en-US" sz="3100">
                <a:solidFill>
                  <a:srgbClr val="000000"/>
                </a:solidFill>
                <a:latin typeface="Aileron Ultra-Bold"/>
              </a:rPr>
              <a:t>Arquivos de Metadados</a:t>
            </a:r>
          </a:p>
        </p:txBody>
      </p:sp>
      <p:sp>
        <p:nvSpPr>
          <p:cNvPr name="TextBox 13" id="13"/>
          <p:cNvSpPr txBox="true"/>
          <p:nvPr/>
        </p:nvSpPr>
        <p:spPr>
          <a:xfrm rot="0">
            <a:off x="1769949" y="8762395"/>
            <a:ext cx="5714974" cy="466725"/>
          </a:xfrm>
          <a:prstGeom prst="rect">
            <a:avLst/>
          </a:prstGeom>
        </p:spPr>
        <p:txBody>
          <a:bodyPr anchor="t" rtlCol="false" tIns="0" lIns="0" bIns="0" rIns="0">
            <a:spAutoFit/>
          </a:bodyPr>
          <a:lstStyle/>
          <a:p>
            <a:pPr marL="0" indent="0" lvl="0">
              <a:lnSpc>
                <a:spcPts val="3720"/>
              </a:lnSpc>
              <a:spcBef>
                <a:spcPct val="0"/>
              </a:spcBef>
            </a:pPr>
            <a:r>
              <a:rPr lang="en-US" sz="3100">
                <a:solidFill>
                  <a:srgbClr val="000000"/>
                </a:solidFill>
                <a:latin typeface="Aileron Ultra-Bold"/>
              </a:rPr>
              <a:t>Arquivos Especiais de Bloco</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295471"/>
            <a:ext cx="18288000" cy="4163365"/>
          </a:xfrm>
          <a:prstGeom prst="rect">
            <a:avLst/>
          </a:prstGeom>
          <a:solidFill>
            <a:srgbClr val="F4F4F4"/>
          </a:solidFill>
        </p:spPr>
      </p:sp>
      <p:sp>
        <p:nvSpPr>
          <p:cNvPr name="AutoShape 3" id="3"/>
          <p:cNvSpPr/>
          <p:nvPr/>
        </p:nvSpPr>
        <p:spPr>
          <a:xfrm rot="0">
            <a:off x="16890139" y="0"/>
            <a:ext cx="1397861" cy="1387788"/>
          </a:xfrm>
          <a:prstGeom prst="rect">
            <a:avLst/>
          </a:prstGeom>
          <a:solidFill>
            <a:srgbClr val="FADB7A"/>
          </a:solidFill>
        </p:spPr>
      </p:sp>
      <p:sp>
        <p:nvSpPr>
          <p:cNvPr name="AutoShape 4" id="4"/>
          <p:cNvSpPr/>
          <p:nvPr/>
        </p:nvSpPr>
        <p:spPr>
          <a:xfrm rot="0">
            <a:off x="16890139" y="2775577"/>
            <a:ext cx="1397861" cy="1387788"/>
          </a:xfrm>
          <a:prstGeom prst="rect">
            <a:avLst/>
          </a:prstGeom>
          <a:solidFill>
            <a:srgbClr val="F4A100"/>
          </a:solidFill>
        </p:spPr>
      </p:sp>
      <p:sp>
        <p:nvSpPr>
          <p:cNvPr name="AutoShape 5" id="5"/>
          <p:cNvSpPr/>
          <p:nvPr/>
        </p:nvSpPr>
        <p:spPr>
          <a:xfrm rot="0">
            <a:off x="15492278" y="1387788"/>
            <a:ext cx="1397861" cy="1387788"/>
          </a:xfrm>
          <a:prstGeom prst="rect">
            <a:avLst/>
          </a:prstGeom>
          <a:solidFill>
            <a:srgbClr val="EFC136"/>
          </a:solidFill>
        </p:spPr>
      </p:sp>
      <p:sp>
        <p:nvSpPr>
          <p:cNvPr name="AutoShape 6" id="6"/>
          <p:cNvSpPr/>
          <p:nvPr/>
        </p:nvSpPr>
        <p:spPr>
          <a:xfrm rot="0">
            <a:off x="14094417" y="2775577"/>
            <a:ext cx="1397861" cy="1387788"/>
          </a:xfrm>
          <a:prstGeom prst="rect">
            <a:avLst/>
          </a:prstGeom>
          <a:solidFill>
            <a:srgbClr val="F4A100"/>
          </a:solidFill>
        </p:spPr>
      </p:sp>
      <p:sp>
        <p:nvSpPr>
          <p:cNvPr name="TextBox 7" id="7"/>
          <p:cNvSpPr txBox="true"/>
          <p:nvPr/>
        </p:nvSpPr>
        <p:spPr>
          <a:xfrm rot="0">
            <a:off x="1028700" y="1776686"/>
            <a:ext cx="10318708" cy="1381125"/>
          </a:xfrm>
          <a:prstGeom prst="rect">
            <a:avLst/>
          </a:prstGeom>
        </p:spPr>
        <p:txBody>
          <a:bodyPr anchor="t" rtlCol="false" tIns="0" lIns="0" bIns="0" rIns="0">
            <a:spAutoFit/>
          </a:bodyPr>
          <a:lstStyle/>
          <a:p>
            <a:pPr>
              <a:lnSpc>
                <a:spcPts val="10800"/>
              </a:lnSpc>
            </a:pPr>
            <a:r>
              <a:rPr lang="en-US" sz="9000">
                <a:solidFill>
                  <a:srgbClr val="000000"/>
                </a:solidFill>
                <a:latin typeface="Aileron Ultra-Bold"/>
              </a:rPr>
              <a:t>Arquivos Normais</a:t>
            </a:r>
          </a:p>
        </p:txBody>
      </p:sp>
      <p:sp>
        <p:nvSpPr>
          <p:cNvPr name="TextBox 8" id="8"/>
          <p:cNvSpPr txBox="true"/>
          <p:nvPr/>
        </p:nvSpPr>
        <p:spPr>
          <a:xfrm rot="0">
            <a:off x="1028700" y="4485837"/>
            <a:ext cx="11710829" cy="4892289"/>
          </a:xfrm>
          <a:prstGeom prst="rect">
            <a:avLst/>
          </a:prstGeom>
        </p:spPr>
        <p:txBody>
          <a:bodyPr anchor="t" rtlCol="false" tIns="0" lIns="0" bIns="0" rIns="0">
            <a:spAutoFit/>
          </a:bodyPr>
          <a:lstStyle/>
          <a:p>
            <a:pPr algn="just">
              <a:lnSpc>
                <a:spcPts val="5592"/>
              </a:lnSpc>
            </a:pPr>
            <a:r>
              <a:rPr lang="en-US" sz="2824">
                <a:solidFill>
                  <a:srgbClr val="000000"/>
                </a:solidFill>
                <a:latin typeface="Poppins"/>
              </a:rPr>
              <a:t>Armazenam os dados que são criados, lidos, modificados e gerenciados pelos usuários e aplicativos</a:t>
            </a:r>
          </a:p>
          <a:p>
            <a:pPr algn="just">
              <a:lnSpc>
                <a:spcPts val="5592"/>
              </a:lnSpc>
            </a:pPr>
          </a:p>
          <a:p>
            <a:pPr algn="just">
              <a:lnSpc>
                <a:spcPts val="5592"/>
              </a:lnSpc>
            </a:pPr>
            <a:r>
              <a:rPr lang="en-US" sz="2824">
                <a:solidFill>
                  <a:srgbClr val="000000"/>
                </a:solidFill>
                <a:latin typeface="Poppins"/>
              </a:rPr>
              <a:t>Eles são o tipo mais comum de arquivos que os usuários criam e manipulam</a:t>
            </a:r>
          </a:p>
          <a:p>
            <a:pPr algn="just">
              <a:lnSpc>
                <a:spcPts val="5592"/>
              </a:lnSpc>
            </a:pPr>
            <a:r>
              <a:rPr lang="en-US" sz="2824">
                <a:solidFill>
                  <a:srgbClr val="000000"/>
                </a:solidFill>
                <a:latin typeface="Poppins"/>
              </a:rPr>
              <a:t>Exemplo: Um arquivo de texto chamado "relatorio.txt" que contém um relatório escrito</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295471"/>
            <a:ext cx="18288000" cy="4163365"/>
          </a:xfrm>
          <a:prstGeom prst="rect">
            <a:avLst/>
          </a:prstGeom>
          <a:solidFill>
            <a:srgbClr val="F4F4F4"/>
          </a:solidFill>
        </p:spPr>
      </p:sp>
      <p:sp>
        <p:nvSpPr>
          <p:cNvPr name="AutoShape 3" id="3"/>
          <p:cNvSpPr/>
          <p:nvPr/>
        </p:nvSpPr>
        <p:spPr>
          <a:xfrm rot="0">
            <a:off x="16890139" y="0"/>
            <a:ext cx="1397861" cy="1387788"/>
          </a:xfrm>
          <a:prstGeom prst="rect">
            <a:avLst/>
          </a:prstGeom>
          <a:solidFill>
            <a:srgbClr val="FADB7A"/>
          </a:solidFill>
        </p:spPr>
      </p:sp>
      <p:sp>
        <p:nvSpPr>
          <p:cNvPr name="AutoShape 4" id="4"/>
          <p:cNvSpPr/>
          <p:nvPr/>
        </p:nvSpPr>
        <p:spPr>
          <a:xfrm rot="0">
            <a:off x="16890139" y="2775577"/>
            <a:ext cx="1397861" cy="1387788"/>
          </a:xfrm>
          <a:prstGeom prst="rect">
            <a:avLst/>
          </a:prstGeom>
          <a:solidFill>
            <a:srgbClr val="F4A100"/>
          </a:solidFill>
        </p:spPr>
      </p:sp>
      <p:sp>
        <p:nvSpPr>
          <p:cNvPr name="AutoShape 5" id="5"/>
          <p:cNvSpPr/>
          <p:nvPr/>
        </p:nvSpPr>
        <p:spPr>
          <a:xfrm rot="0">
            <a:off x="15492278" y="1387788"/>
            <a:ext cx="1397861" cy="1387788"/>
          </a:xfrm>
          <a:prstGeom prst="rect">
            <a:avLst/>
          </a:prstGeom>
          <a:solidFill>
            <a:srgbClr val="EFC136"/>
          </a:solidFill>
        </p:spPr>
      </p:sp>
      <p:sp>
        <p:nvSpPr>
          <p:cNvPr name="AutoShape 6" id="6"/>
          <p:cNvSpPr/>
          <p:nvPr/>
        </p:nvSpPr>
        <p:spPr>
          <a:xfrm rot="0">
            <a:off x="14094417" y="2775577"/>
            <a:ext cx="1397861" cy="1387788"/>
          </a:xfrm>
          <a:prstGeom prst="rect">
            <a:avLst/>
          </a:prstGeom>
          <a:solidFill>
            <a:srgbClr val="F4A100"/>
          </a:solidFill>
        </p:spPr>
      </p:sp>
      <p:sp>
        <p:nvSpPr>
          <p:cNvPr name="TextBox 7" id="7"/>
          <p:cNvSpPr txBox="true"/>
          <p:nvPr/>
        </p:nvSpPr>
        <p:spPr>
          <a:xfrm rot="0">
            <a:off x="1028700" y="1776686"/>
            <a:ext cx="12406890" cy="1381125"/>
          </a:xfrm>
          <a:prstGeom prst="rect">
            <a:avLst/>
          </a:prstGeom>
        </p:spPr>
        <p:txBody>
          <a:bodyPr anchor="t" rtlCol="false" tIns="0" lIns="0" bIns="0" rIns="0">
            <a:spAutoFit/>
          </a:bodyPr>
          <a:lstStyle/>
          <a:p>
            <a:pPr>
              <a:lnSpc>
                <a:spcPts val="10800"/>
              </a:lnSpc>
            </a:pPr>
            <a:r>
              <a:rPr lang="en-US" sz="9000">
                <a:solidFill>
                  <a:srgbClr val="000000"/>
                </a:solidFill>
                <a:latin typeface="Aileron Ultra-Bold"/>
              </a:rPr>
              <a:t>Arquivos de Diretórios</a:t>
            </a:r>
          </a:p>
        </p:txBody>
      </p:sp>
      <p:sp>
        <p:nvSpPr>
          <p:cNvPr name="TextBox 8" id="8"/>
          <p:cNvSpPr txBox="true"/>
          <p:nvPr/>
        </p:nvSpPr>
        <p:spPr>
          <a:xfrm rot="0">
            <a:off x="1028700" y="4485837"/>
            <a:ext cx="11710829" cy="4187439"/>
          </a:xfrm>
          <a:prstGeom prst="rect">
            <a:avLst/>
          </a:prstGeom>
        </p:spPr>
        <p:txBody>
          <a:bodyPr anchor="t" rtlCol="false" tIns="0" lIns="0" bIns="0" rIns="0">
            <a:spAutoFit/>
          </a:bodyPr>
          <a:lstStyle/>
          <a:p>
            <a:pPr algn="just">
              <a:lnSpc>
                <a:spcPts val="5592"/>
              </a:lnSpc>
            </a:pPr>
            <a:r>
              <a:rPr lang="en-US" sz="2824">
                <a:solidFill>
                  <a:srgbClr val="000000"/>
                </a:solidFill>
                <a:latin typeface="Poppins"/>
              </a:rPr>
              <a:t>Sã</a:t>
            </a:r>
            <a:r>
              <a:rPr lang="en-US" sz="2824">
                <a:solidFill>
                  <a:srgbClr val="000000"/>
                </a:solidFill>
                <a:latin typeface="Poppins"/>
              </a:rPr>
              <a:t>o arquivos de sistema para manter a estrutura do sistema de arquivos</a:t>
            </a:r>
          </a:p>
          <a:p>
            <a:pPr algn="just">
              <a:lnSpc>
                <a:spcPts val="5592"/>
              </a:lnSpc>
            </a:pPr>
          </a:p>
          <a:p>
            <a:pPr algn="just">
              <a:lnSpc>
                <a:spcPts val="5592"/>
              </a:lnSpc>
            </a:pPr>
            <a:r>
              <a:rPr lang="en-US" sz="2824">
                <a:solidFill>
                  <a:srgbClr val="000000"/>
                </a:solidFill>
                <a:latin typeface="Poppins"/>
              </a:rPr>
              <a:t>Eles não contêm dados, mas servem como contêineres para agrupar arquivos relacionados em um diretório específico</a:t>
            </a:r>
          </a:p>
          <a:p>
            <a:pPr algn="just">
              <a:lnSpc>
                <a:spcPts val="5592"/>
              </a:lnSpc>
            </a:pP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295471"/>
            <a:ext cx="18288000" cy="4163365"/>
          </a:xfrm>
          <a:prstGeom prst="rect">
            <a:avLst/>
          </a:prstGeom>
          <a:solidFill>
            <a:srgbClr val="F4F4F4"/>
          </a:solidFill>
        </p:spPr>
      </p:sp>
      <p:sp>
        <p:nvSpPr>
          <p:cNvPr name="AutoShape 3" id="3"/>
          <p:cNvSpPr/>
          <p:nvPr/>
        </p:nvSpPr>
        <p:spPr>
          <a:xfrm rot="0">
            <a:off x="16890139" y="0"/>
            <a:ext cx="1397861" cy="1387788"/>
          </a:xfrm>
          <a:prstGeom prst="rect">
            <a:avLst/>
          </a:prstGeom>
          <a:solidFill>
            <a:srgbClr val="FADB7A"/>
          </a:solidFill>
        </p:spPr>
      </p:sp>
      <p:sp>
        <p:nvSpPr>
          <p:cNvPr name="AutoShape 4" id="4"/>
          <p:cNvSpPr/>
          <p:nvPr/>
        </p:nvSpPr>
        <p:spPr>
          <a:xfrm rot="0">
            <a:off x="16890139" y="2775577"/>
            <a:ext cx="1397861" cy="1387788"/>
          </a:xfrm>
          <a:prstGeom prst="rect">
            <a:avLst/>
          </a:prstGeom>
          <a:solidFill>
            <a:srgbClr val="F4A100"/>
          </a:solidFill>
        </p:spPr>
      </p:sp>
      <p:sp>
        <p:nvSpPr>
          <p:cNvPr name="AutoShape 5" id="5"/>
          <p:cNvSpPr/>
          <p:nvPr/>
        </p:nvSpPr>
        <p:spPr>
          <a:xfrm rot="0">
            <a:off x="15492278" y="1387788"/>
            <a:ext cx="1397861" cy="1387788"/>
          </a:xfrm>
          <a:prstGeom prst="rect">
            <a:avLst/>
          </a:prstGeom>
          <a:solidFill>
            <a:srgbClr val="EFC136"/>
          </a:solidFill>
        </p:spPr>
      </p:sp>
      <p:sp>
        <p:nvSpPr>
          <p:cNvPr name="AutoShape 6" id="6"/>
          <p:cNvSpPr/>
          <p:nvPr/>
        </p:nvSpPr>
        <p:spPr>
          <a:xfrm rot="0">
            <a:off x="14094417" y="2775577"/>
            <a:ext cx="1397861" cy="1387788"/>
          </a:xfrm>
          <a:prstGeom prst="rect">
            <a:avLst/>
          </a:prstGeom>
          <a:solidFill>
            <a:srgbClr val="F4A100"/>
          </a:solidFill>
        </p:spPr>
      </p:sp>
      <p:sp>
        <p:nvSpPr>
          <p:cNvPr name="TextBox 7" id="7"/>
          <p:cNvSpPr txBox="true"/>
          <p:nvPr/>
        </p:nvSpPr>
        <p:spPr>
          <a:xfrm rot="0">
            <a:off x="1028700" y="1776686"/>
            <a:ext cx="13065717" cy="1381125"/>
          </a:xfrm>
          <a:prstGeom prst="rect">
            <a:avLst/>
          </a:prstGeom>
        </p:spPr>
        <p:txBody>
          <a:bodyPr anchor="t" rtlCol="false" tIns="0" lIns="0" bIns="0" rIns="0">
            <a:spAutoFit/>
          </a:bodyPr>
          <a:lstStyle/>
          <a:p>
            <a:pPr>
              <a:lnSpc>
                <a:spcPts val="10800"/>
              </a:lnSpc>
            </a:pPr>
            <a:r>
              <a:rPr lang="en-US" sz="9000">
                <a:solidFill>
                  <a:srgbClr val="000000"/>
                </a:solidFill>
                <a:latin typeface="Aileron Ultra-Bold"/>
              </a:rPr>
              <a:t>Arquivos de Metadados</a:t>
            </a:r>
          </a:p>
        </p:txBody>
      </p:sp>
      <p:sp>
        <p:nvSpPr>
          <p:cNvPr name="TextBox 8" id="8"/>
          <p:cNvSpPr txBox="true"/>
          <p:nvPr/>
        </p:nvSpPr>
        <p:spPr>
          <a:xfrm rot="0">
            <a:off x="1028700" y="4485837"/>
            <a:ext cx="12077177" cy="4892289"/>
          </a:xfrm>
          <a:prstGeom prst="rect">
            <a:avLst/>
          </a:prstGeom>
        </p:spPr>
        <p:txBody>
          <a:bodyPr anchor="t" rtlCol="false" tIns="0" lIns="0" bIns="0" rIns="0">
            <a:spAutoFit/>
          </a:bodyPr>
          <a:lstStyle/>
          <a:p>
            <a:pPr algn="just">
              <a:lnSpc>
                <a:spcPts val="5592"/>
              </a:lnSpc>
            </a:pPr>
            <a:r>
              <a:rPr lang="en-US" sz="2824">
                <a:solidFill>
                  <a:srgbClr val="000000"/>
                </a:solidFill>
                <a:latin typeface="Poppins"/>
              </a:rPr>
              <a:t>Inf</a:t>
            </a:r>
            <a:r>
              <a:rPr lang="en-US" sz="2824">
                <a:solidFill>
                  <a:srgbClr val="000000"/>
                </a:solidFill>
                <a:latin typeface="Poppins"/>
              </a:rPr>
              <a:t>ormações descritivas sobre outros arquivos ou objetos</a:t>
            </a:r>
          </a:p>
          <a:p>
            <a:pPr algn="just">
              <a:lnSpc>
                <a:spcPts val="5592"/>
              </a:lnSpc>
            </a:pPr>
          </a:p>
          <a:p>
            <a:pPr algn="just">
              <a:lnSpc>
                <a:spcPts val="5592"/>
              </a:lnSpc>
            </a:pPr>
            <a:r>
              <a:rPr lang="en-US" sz="2824">
                <a:solidFill>
                  <a:srgbClr val="000000"/>
                </a:solidFill>
                <a:latin typeface="Poppins"/>
              </a:rPr>
              <a:t>U</a:t>
            </a:r>
            <a:r>
              <a:rPr lang="en-US" sz="2824">
                <a:solidFill>
                  <a:srgbClr val="000000"/>
                </a:solidFill>
                <a:latin typeface="Poppins"/>
              </a:rPr>
              <a:t>sados para fornecer informações sobre os arquivos normais</a:t>
            </a:r>
          </a:p>
          <a:p>
            <a:pPr algn="just">
              <a:lnSpc>
                <a:spcPts val="5592"/>
              </a:lnSpc>
            </a:pPr>
          </a:p>
          <a:p>
            <a:pPr algn="just">
              <a:lnSpc>
                <a:spcPts val="5592"/>
              </a:lnSpc>
            </a:pPr>
            <a:r>
              <a:rPr lang="en-US" sz="2824">
                <a:solidFill>
                  <a:srgbClr val="000000"/>
                </a:solidFill>
                <a:latin typeface="Poppins"/>
              </a:rPr>
              <a:t>São frequentemente usados para indexar, organizar e pesquisar outros arquivos</a:t>
            </a:r>
          </a:p>
          <a:p>
            <a:pPr algn="just">
              <a:lnSpc>
                <a:spcPts val="5592"/>
              </a:lnSpc>
            </a:pP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295471"/>
            <a:ext cx="18288000" cy="4163365"/>
          </a:xfrm>
          <a:prstGeom prst="rect">
            <a:avLst/>
          </a:prstGeom>
          <a:solidFill>
            <a:srgbClr val="F4F4F4"/>
          </a:solidFill>
        </p:spPr>
      </p:sp>
      <p:sp>
        <p:nvSpPr>
          <p:cNvPr name="AutoShape 3" id="3"/>
          <p:cNvSpPr/>
          <p:nvPr/>
        </p:nvSpPr>
        <p:spPr>
          <a:xfrm rot="0">
            <a:off x="16890139" y="0"/>
            <a:ext cx="1397861" cy="1387788"/>
          </a:xfrm>
          <a:prstGeom prst="rect">
            <a:avLst/>
          </a:prstGeom>
          <a:solidFill>
            <a:srgbClr val="FADB7A"/>
          </a:solidFill>
        </p:spPr>
      </p:sp>
      <p:sp>
        <p:nvSpPr>
          <p:cNvPr name="AutoShape 4" id="4"/>
          <p:cNvSpPr/>
          <p:nvPr/>
        </p:nvSpPr>
        <p:spPr>
          <a:xfrm rot="0">
            <a:off x="16890139" y="2775577"/>
            <a:ext cx="1397861" cy="1387788"/>
          </a:xfrm>
          <a:prstGeom prst="rect">
            <a:avLst/>
          </a:prstGeom>
          <a:solidFill>
            <a:srgbClr val="F4A100"/>
          </a:solidFill>
        </p:spPr>
      </p:sp>
      <p:sp>
        <p:nvSpPr>
          <p:cNvPr name="AutoShape 5" id="5"/>
          <p:cNvSpPr/>
          <p:nvPr/>
        </p:nvSpPr>
        <p:spPr>
          <a:xfrm rot="0">
            <a:off x="15492278" y="1387788"/>
            <a:ext cx="1397861" cy="1387788"/>
          </a:xfrm>
          <a:prstGeom prst="rect">
            <a:avLst/>
          </a:prstGeom>
          <a:solidFill>
            <a:srgbClr val="EFC136"/>
          </a:solidFill>
        </p:spPr>
      </p:sp>
      <p:sp>
        <p:nvSpPr>
          <p:cNvPr name="AutoShape 6" id="6"/>
          <p:cNvSpPr/>
          <p:nvPr/>
        </p:nvSpPr>
        <p:spPr>
          <a:xfrm rot="0">
            <a:off x="14094417" y="2775577"/>
            <a:ext cx="1397861" cy="1387788"/>
          </a:xfrm>
          <a:prstGeom prst="rect">
            <a:avLst/>
          </a:prstGeom>
          <a:solidFill>
            <a:srgbClr val="F4A100"/>
          </a:solidFill>
        </p:spPr>
      </p:sp>
      <p:sp>
        <p:nvSpPr>
          <p:cNvPr name="TextBox 7" id="7"/>
          <p:cNvSpPr txBox="true"/>
          <p:nvPr/>
        </p:nvSpPr>
        <p:spPr>
          <a:xfrm rot="0">
            <a:off x="1028700" y="1786211"/>
            <a:ext cx="13065717" cy="1000125"/>
          </a:xfrm>
          <a:prstGeom prst="rect">
            <a:avLst/>
          </a:prstGeom>
        </p:spPr>
        <p:txBody>
          <a:bodyPr anchor="t" rtlCol="false" tIns="0" lIns="0" bIns="0" rIns="0">
            <a:spAutoFit/>
          </a:bodyPr>
          <a:lstStyle/>
          <a:p>
            <a:pPr>
              <a:lnSpc>
                <a:spcPts val="7920"/>
              </a:lnSpc>
            </a:pPr>
            <a:r>
              <a:rPr lang="en-US" sz="6600">
                <a:solidFill>
                  <a:srgbClr val="000000"/>
                </a:solidFill>
                <a:latin typeface="Aileron Ultra-Bold"/>
              </a:rPr>
              <a:t>Arquivos Especiais de Caractere</a:t>
            </a:r>
          </a:p>
        </p:txBody>
      </p:sp>
      <p:sp>
        <p:nvSpPr>
          <p:cNvPr name="TextBox 8" id="8"/>
          <p:cNvSpPr txBox="true"/>
          <p:nvPr/>
        </p:nvSpPr>
        <p:spPr>
          <a:xfrm rot="0">
            <a:off x="1028700" y="4485837"/>
            <a:ext cx="12077177" cy="5597139"/>
          </a:xfrm>
          <a:prstGeom prst="rect">
            <a:avLst/>
          </a:prstGeom>
        </p:spPr>
        <p:txBody>
          <a:bodyPr anchor="t" rtlCol="false" tIns="0" lIns="0" bIns="0" rIns="0">
            <a:spAutoFit/>
          </a:bodyPr>
          <a:lstStyle/>
          <a:p>
            <a:pPr algn="just">
              <a:lnSpc>
                <a:spcPts val="5592"/>
              </a:lnSpc>
            </a:pPr>
            <a:r>
              <a:rPr lang="en-US" sz="2824">
                <a:solidFill>
                  <a:srgbClr val="000000"/>
                </a:solidFill>
                <a:latin typeface="Poppins"/>
              </a:rPr>
              <a:t>Sã</a:t>
            </a:r>
            <a:r>
              <a:rPr lang="en-US" sz="2824">
                <a:solidFill>
                  <a:srgbClr val="000000"/>
                </a:solidFill>
                <a:latin typeface="Poppins"/>
              </a:rPr>
              <a:t>o arquivos que são usados para a comunicação com dispositivos de caractere, como impressoras ou dispositivos de comunicação.</a:t>
            </a:r>
          </a:p>
          <a:p>
            <a:pPr algn="just">
              <a:lnSpc>
                <a:spcPts val="5592"/>
              </a:lnSpc>
            </a:pPr>
          </a:p>
          <a:p>
            <a:pPr algn="just">
              <a:lnSpc>
                <a:spcPts val="5592"/>
              </a:lnSpc>
            </a:pPr>
            <a:r>
              <a:rPr lang="en-US" sz="2824">
                <a:solidFill>
                  <a:srgbClr val="000000"/>
                </a:solidFill>
                <a:latin typeface="Poppins"/>
              </a:rPr>
              <a:t>Eles permitem que os aplicativos interajam com dispositivos de caractere como se estivessem lidando com arquivos normais, enviand</a:t>
            </a:r>
            <a:r>
              <a:rPr lang="en-US" sz="2824">
                <a:solidFill>
                  <a:srgbClr val="000000"/>
                </a:solidFill>
                <a:latin typeface="Poppins"/>
              </a:rPr>
              <a:t>o e recebendo dados por meio desses arquivos especiais.</a:t>
            </a:r>
          </a:p>
          <a:p>
            <a:pPr algn="just">
              <a:lnSpc>
                <a:spcPts val="5592"/>
              </a:lnSpc>
            </a:pP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295471"/>
            <a:ext cx="18288000" cy="4163365"/>
          </a:xfrm>
          <a:prstGeom prst="rect">
            <a:avLst/>
          </a:prstGeom>
          <a:solidFill>
            <a:srgbClr val="F4F4F4"/>
          </a:solidFill>
        </p:spPr>
      </p:sp>
      <p:sp>
        <p:nvSpPr>
          <p:cNvPr name="AutoShape 3" id="3"/>
          <p:cNvSpPr/>
          <p:nvPr/>
        </p:nvSpPr>
        <p:spPr>
          <a:xfrm rot="0">
            <a:off x="16890139" y="0"/>
            <a:ext cx="1397861" cy="1387788"/>
          </a:xfrm>
          <a:prstGeom prst="rect">
            <a:avLst/>
          </a:prstGeom>
          <a:solidFill>
            <a:srgbClr val="FADB7A"/>
          </a:solidFill>
        </p:spPr>
      </p:sp>
      <p:sp>
        <p:nvSpPr>
          <p:cNvPr name="AutoShape 4" id="4"/>
          <p:cNvSpPr/>
          <p:nvPr/>
        </p:nvSpPr>
        <p:spPr>
          <a:xfrm rot="0">
            <a:off x="16890139" y="2775577"/>
            <a:ext cx="1397861" cy="1387788"/>
          </a:xfrm>
          <a:prstGeom prst="rect">
            <a:avLst/>
          </a:prstGeom>
          <a:solidFill>
            <a:srgbClr val="F4A100"/>
          </a:solidFill>
        </p:spPr>
      </p:sp>
      <p:sp>
        <p:nvSpPr>
          <p:cNvPr name="AutoShape 5" id="5"/>
          <p:cNvSpPr/>
          <p:nvPr/>
        </p:nvSpPr>
        <p:spPr>
          <a:xfrm rot="0">
            <a:off x="15492278" y="1387788"/>
            <a:ext cx="1397861" cy="1387788"/>
          </a:xfrm>
          <a:prstGeom prst="rect">
            <a:avLst/>
          </a:prstGeom>
          <a:solidFill>
            <a:srgbClr val="EFC136"/>
          </a:solidFill>
        </p:spPr>
      </p:sp>
      <p:sp>
        <p:nvSpPr>
          <p:cNvPr name="AutoShape 6" id="6"/>
          <p:cNvSpPr/>
          <p:nvPr/>
        </p:nvSpPr>
        <p:spPr>
          <a:xfrm rot="0">
            <a:off x="14094417" y="2775577"/>
            <a:ext cx="1397861" cy="1387788"/>
          </a:xfrm>
          <a:prstGeom prst="rect">
            <a:avLst/>
          </a:prstGeom>
          <a:solidFill>
            <a:srgbClr val="F4A100"/>
          </a:solidFill>
        </p:spPr>
      </p:sp>
      <p:sp>
        <p:nvSpPr>
          <p:cNvPr name="TextBox 7" id="7"/>
          <p:cNvSpPr txBox="true"/>
          <p:nvPr/>
        </p:nvSpPr>
        <p:spPr>
          <a:xfrm rot="0">
            <a:off x="1028700" y="1776686"/>
            <a:ext cx="13065717" cy="1162050"/>
          </a:xfrm>
          <a:prstGeom prst="rect">
            <a:avLst/>
          </a:prstGeom>
        </p:spPr>
        <p:txBody>
          <a:bodyPr anchor="t" rtlCol="false" tIns="0" lIns="0" bIns="0" rIns="0">
            <a:spAutoFit/>
          </a:bodyPr>
          <a:lstStyle/>
          <a:p>
            <a:pPr>
              <a:lnSpc>
                <a:spcPts val="9120"/>
              </a:lnSpc>
            </a:pPr>
            <a:r>
              <a:rPr lang="en-US" sz="7600">
                <a:solidFill>
                  <a:srgbClr val="000000"/>
                </a:solidFill>
                <a:latin typeface="Aileron Ultra-Bold"/>
              </a:rPr>
              <a:t>Arquivos Especiais de Bloco</a:t>
            </a:r>
          </a:p>
        </p:txBody>
      </p:sp>
      <p:sp>
        <p:nvSpPr>
          <p:cNvPr name="TextBox 8" id="8"/>
          <p:cNvSpPr txBox="true"/>
          <p:nvPr/>
        </p:nvSpPr>
        <p:spPr>
          <a:xfrm rot="0">
            <a:off x="1028700" y="4485837"/>
            <a:ext cx="12077177" cy="4892289"/>
          </a:xfrm>
          <a:prstGeom prst="rect">
            <a:avLst/>
          </a:prstGeom>
        </p:spPr>
        <p:txBody>
          <a:bodyPr anchor="t" rtlCol="false" tIns="0" lIns="0" bIns="0" rIns="0">
            <a:spAutoFit/>
          </a:bodyPr>
          <a:lstStyle/>
          <a:p>
            <a:pPr algn="just">
              <a:lnSpc>
                <a:spcPts val="5592"/>
              </a:lnSpc>
            </a:pPr>
            <a:r>
              <a:rPr lang="en-US" sz="2824">
                <a:solidFill>
                  <a:srgbClr val="000000"/>
                </a:solidFill>
                <a:latin typeface="Poppins"/>
              </a:rPr>
              <a:t>Sã</a:t>
            </a:r>
            <a:r>
              <a:rPr lang="en-US" sz="2824">
                <a:solidFill>
                  <a:srgbClr val="000000"/>
                </a:solidFill>
                <a:latin typeface="Poppins"/>
              </a:rPr>
              <a:t>o arquivos que são usados para a comunicação com dispositivos de bloco, como discos rígidos ou unidades de CD/DVD</a:t>
            </a:r>
          </a:p>
          <a:p>
            <a:pPr algn="just">
              <a:lnSpc>
                <a:spcPts val="5592"/>
              </a:lnSpc>
            </a:pPr>
          </a:p>
          <a:p>
            <a:pPr algn="just">
              <a:lnSpc>
                <a:spcPts val="5592"/>
              </a:lnSpc>
            </a:pPr>
            <a:r>
              <a:rPr lang="en-US" sz="2824">
                <a:solidFill>
                  <a:srgbClr val="000000"/>
                </a:solidFill>
                <a:latin typeface="Poppins"/>
              </a:rPr>
              <a:t>Eles permitem a comunicação eficaz com dispositivos de armazenamento, tratando-os como arquivos regulares, mas</a:t>
            </a:r>
            <a:r>
              <a:rPr lang="en-US" sz="2824">
                <a:solidFill>
                  <a:srgbClr val="000000"/>
                </a:solidFill>
                <a:latin typeface="Poppins"/>
              </a:rPr>
              <a:t> fornecendo acesso de baixo nível a setores de dados</a:t>
            </a:r>
          </a:p>
          <a:p>
            <a:pPr algn="just">
              <a:lnSpc>
                <a:spcPts val="5592"/>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16890139" y="-1303995"/>
            <a:ext cx="1397861" cy="1387788"/>
          </a:xfrm>
          <a:prstGeom prst="rect">
            <a:avLst/>
          </a:prstGeom>
          <a:solidFill>
            <a:srgbClr val="FADB7A"/>
          </a:solidFill>
        </p:spPr>
      </p:sp>
      <p:sp>
        <p:nvSpPr>
          <p:cNvPr name="AutoShape 3" id="3"/>
          <p:cNvSpPr/>
          <p:nvPr/>
        </p:nvSpPr>
        <p:spPr>
          <a:xfrm rot="0">
            <a:off x="16890139" y="1471582"/>
            <a:ext cx="1397861" cy="1387788"/>
          </a:xfrm>
          <a:prstGeom prst="rect">
            <a:avLst/>
          </a:prstGeom>
          <a:solidFill>
            <a:srgbClr val="F4A100"/>
          </a:solidFill>
        </p:spPr>
      </p:sp>
      <p:sp>
        <p:nvSpPr>
          <p:cNvPr name="AutoShape 4" id="4"/>
          <p:cNvSpPr/>
          <p:nvPr/>
        </p:nvSpPr>
        <p:spPr>
          <a:xfrm rot="0">
            <a:off x="15492278" y="83793"/>
            <a:ext cx="1397861" cy="1387788"/>
          </a:xfrm>
          <a:prstGeom prst="rect">
            <a:avLst/>
          </a:prstGeom>
          <a:solidFill>
            <a:srgbClr val="EFC136"/>
          </a:solidFill>
        </p:spPr>
      </p:sp>
      <p:sp>
        <p:nvSpPr>
          <p:cNvPr name="AutoShape 5" id="5"/>
          <p:cNvSpPr/>
          <p:nvPr/>
        </p:nvSpPr>
        <p:spPr>
          <a:xfrm rot="0">
            <a:off x="9779520" y="0"/>
            <a:ext cx="8508480" cy="10287000"/>
          </a:xfrm>
          <a:prstGeom prst="rect">
            <a:avLst/>
          </a:prstGeom>
          <a:solidFill>
            <a:srgbClr val="F4A100"/>
          </a:solidFill>
        </p:spPr>
      </p:sp>
      <p:sp>
        <p:nvSpPr>
          <p:cNvPr name="Freeform 6" id="6"/>
          <p:cNvSpPr/>
          <p:nvPr/>
        </p:nvSpPr>
        <p:spPr>
          <a:xfrm flipH="false" flipV="false" rot="0">
            <a:off x="9476132" y="3591298"/>
            <a:ext cx="8811868" cy="5287121"/>
          </a:xfrm>
          <a:custGeom>
            <a:avLst/>
            <a:gdLst/>
            <a:ahLst/>
            <a:cxnLst/>
            <a:rect r="r" b="b" t="t" l="l"/>
            <a:pathLst>
              <a:path h="5287121" w="8811868">
                <a:moveTo>
                  <a:pt x="0" y="0"/>
                </a:moveTo>
                <a:lnTo>
                  <a:pt x="8811868" y="0"/>
                </a:lnTo>
                <a:lnTo>
                  <a:pt x="8811868" y="5287121"/>
                </a:lnTo>
                <a:lnTo>
                  <a:pt x="0" y="5287121"/>
                </a:lnTo>
                <a:lnTo>
                  <a:pt x="0" y="0"/>
                </a:lnTo>
                <a:close/>
              </a:path>
            </a:pathLst>
          </a:custGeom>
          <a:blipFill>
            <a:blip r:embed="rId2"/>
            <a:stretch>
              <a:fillRect l="0" t="0" r="0" b="0"/>
            </a:stretch>
          </a:blipFill>
        </p:spPr>
      </p:sp>
      <p:sp>
        <p:nvSpPr>
          <p:cNvPr name="AutoShape 7" id="7"/>
          <p:cNvSpPr/>
          <p:nvPr/>
        </p:nvSpPr>
        <p:spPr>
          <a:xfrm rot="0">
            <a:off x="0" y="-1997889"/>
            <a:ext cx="18288000" cy="4163365"/>
          </a:xfrm>
          <a:prstGeom prst="rect">
            <a:avLst/>
          </a:prstGeom>
          <a:solidFill>
            <a:srgbClr val="F4A100"/>
          </a:solidFill>
        </p:spPr>
      </p:sp>
      <p:sp>
        <p:nvSpPr>
          <p:cNvPr name="AutoShape 8" id="8"/>
          <p:cNvSpPr/>
          <p:nvPr/>
        </p:nvSpPr>
        <p:spPr>
          <a:xfrm rot="0">
            <a:off x="0" y="-1303995"/>
            <a:ext cx="18288000" cy="4163365"/>
          </a:xfrm>
          <a:prstGeom prst="rect">
            <a:avLst/>
          </a:prstGeom>
          <a:solidFill>
            <a:srgbClr val="F4F4F4"/>
          </a:solidFill>
        </p:spPr>
      </p:sp>
      <p:sp>
        <p:nvSpPr>
          <p:cNvPr name="AutoShape 9" id="9"/>
          <p:cNvSpPr/>
          <p:nvPr/>
        </p:nvSpPr>
        <p:spPr>
          <a:xfrm rot="0">
            <a:off x="16890139" y="-1008524"/>
            <a:ext cx="1397861" cy="1387788"/>
          </a:xfrm>
          <a:prstGeom prst="rect">
            <a:avLst/>
          </a:prstGeom>
          <a:solidFill>
            <a:srgbClr val="FADB7A"/>
          </a:solidFill>
        </p:spPr>
      </p:sp>
      <p:sp>
        <p:nvSpPr>
          <p:cNvPr name="AutoShape 10" id="10"/>
          <p:cNvSpPr/>
          <p:nvPr/>
        </p:nvSpPr>
        <p:spPr>
          <a:xfrm rot="0">
            <a:off x="16890139" y="1767053"/>
            <a:ext cx="1397861" cy="1387788"/>
          </a:xfrm>
          <a:prstGeom prst="rect">
            <a:avLst/>
          </a:prstGeom>
          <a:solidFill>
            <a:srgbClr val="F4A100"/>
          </a:solidFill>
        </p:spPr>
      </p:sp>
      <p:sp>
        <p:nvSpPr>
          <p:cNvPr name="AutoShape 11" id="11"/>
          <p:cNvSpPr/>
          <p:nvPr/>
        </p:nvSpPr>
        <p:spPr>
          <a:xfrm rot="0">
            <a:off x="15492278" y="379264"/>
            <a:ext cx="1397861" cy="1387788"/>
          </a:xfrm>
          <a:prstGeom prst="rect">
            <a:avLst/>
          </a:prstGeom>
          <a:solidFill>
            <a:srgbClr val="EFC136"/>
          </a:solidFill>
        </p:spPr>
      </p:sp>
      <p:sp>
        <p:nvSpPr>
          <p:cNvPr name="AutoShape 12" id="12"/>
          <p:cNvSpPr/>
          <p:nvPr/>
        </p:nvSpPr>
        <p:spPr>
          <a:xfrm rot="0">
            <a:off x="14094417" y="1767053"/>
            <a:ext cx="1397861" cy="1387788"/>
          </a:xfrm>
          <a:prstGeom prst="rect">
            <a:avLst/>
          </a:prstGeom>
          <a:solidFill>
            <a:srgbClr val="F4A100"/>
          </a:solidFill>
        </p:spPr>
      </p:sp>
      <p:sp>
        <p:nvSpPr>
          <p:cNvPr name="TextBox 13" id="13"/>
          <p:cNvSpPr txBox="true"/>
          <p:nvPr/>
        </p:nvSpPr>
        <p:spPr>
          <a:xfrm rot="0">
            <a:off x="5128918" y="962025"/>
            <a:ext cx="8030164" cy="1085850"/>
          </a:xfrm>
          <a:prstGeom prst="rect">
            <a:avLst/>
          </a:prstGeom>
        </p:spPr>
        <p:txBody>
          <a:bodyPr anchor="t" rtlCol="false" tIns="0" lIns="0" bIns="0" rIns="0">
            <a:spAutoFit/>
          </a:bodyPr>
          <a:lstStyle/>
          <a:p>
            <a:pPr>
              <a:lnSpc>
                <a:spcPts val="8040"/>
              </a:lnSpc>
            </a:pPr>
            <a:r>
              <a:rPr lang="en-US" sz="6700">
                <a:solidFill>
                  <a:srgbClr val="000000"/>
                </a:solidFill>
                <a:latin typeface="Poppins Bold"/>
              </a:rPr>
              <a:t>Acesso a Arquivo</a:t>
            </a:r>
          </a:p>
        </p:txBody>
      </p:sp>
      <p:grpSp>
        <p:nvGrpSpPr>
          <p:cNvPr name="Group 14" id="14"/>
          <p:cNvGrpSpPr/>
          <p:nvPr/>
        </p:nvGrpSpPr>
        <p:grpSpPr>
          <a:xfrm rot="0">
            <a:off x="713760" y="3591298"/>
            <a:ext cx="7559277" cy="1125376"/>
            <a:chOff x="0" y="0"/>
            <a:chExt cx="10079035" cy="1500501"/>
          </a:xfrm>
        </p:grpSpPr>
        <p:sp>
          <p:nvSpPr>
            <p:cNvPr name="TextBox 15" id="15"/>
            <p:cNvSpPr txBox="true"/>
            <p:nvPr/>
          </p:nvSpPr>
          <p:spPr>
            <a:xfrm rot="0">
              <a:off x="0" y="1015647"/>
              <a:ext cx="10079035" cy="484928"/>
            </a:xfrm>
            <a:prstGeom prst="rect">
              <a:avLst/>
            </a:prstGeom>
          </p:spPr>
          <p:txBody>
            <a:bodyPr anchor="t" rtlCol="false" tIns="0" lIns="0" bIns="0" rIns="0">
              <a:spAutoFit/>
            </a:bodyPr>
            <a:lstStyle/>
            <a:p>
              <a:pPr>
                <a:lnSpc>
                  <a:spcPts val="2990"/>
                </a:lnSpc>
              </a:pPr>
              <a:r>
                <a:rPr lang="en-US" sz="2300">
                  <a:solidFill>
                    <a:srgbClr val="000000"/>
                  </a:solidFill>
                  <a:latin typeface="Poppins"/>
                </a:rPr>
                <a:t>Por acesso sequencial ou aleatório</a:t>
              </a:r>
            </a:p>
          </p:txBody>
        </p:sp>
        <p:sp>
          <p:nvSpPr>
            <p:cNvPr name="TextBox 16" id="16"/>
            <p:cNvSpPr txBox="true"/>
            <p:nvPr/>
          </p:nvSpPr>
          <p:spPr>
            <a:xfrm rot="0">
              <a:off x="0" y="-57150"/>
              <a:ext cx="10079035" cy="701463"/>
            </a:xfrm>
            <a:prstGeom prst="rect">
              <a:avLst/>
            </a:prstGeom>
          </p:spPr>
          <p:txBody>
            <a:bodyPr anchor="t" rtlCol="false" tIns="0" lIns="0" bIns="0" rIns="0">
              <a:spAutoFit/>
            </a:bodyPr>
            <a:lstStyle/>
            <a:p>
              <a:pPr>
                <a:lnSpc>
                  <a:spcPts val="4160"/>
                </a:lnSpc>
              </a:pPr>
              <a:r>
                <a:rPr lang="en-US" sz="3200">
                  <a:solidFill>
                    <a:srgbClr val="000000"/>
                  </a:solidFill>
                  <a:latin typeface="Poppins Bold"/>
                </a:rPr>
                <a:t>Como podem ser acessados?</a:t>
              </a:r>
            </a:p>
          </p:txBody>
        </p:sp>
      </p:grpSp>
      <p:grpSp>
        <p:nvGrpSpPr>
          <p:cNvPr name="Group 17" id="17"/>
          <p:cNvGrpSpPr/>
          <p:nvPr/>
        </p:nvGrpSpPr>
        <p:grpSpPr>
          <a:xfrm rot="0">
            <a:off x="713760" y="5676374"/>
            <a:ext cx="7559277" cy="1125376"/>
            <a:chOff x="0" y="0"/>
            <a:chExt cx="10079035" cy="1500501"/>
          </a:xfrm>
        </p:grpSpPr>
        <p:sp>
          <p:nvSpPr>
            <p:cNvPr name="TextBox 18" id="18"/>
            <p:cNvSpPr txBox="true"/>
            <p:nvPr/>
          </p:nvSpPr>
          <p:spPr>
            <a:xfrm rot="0">
              <a:off x="0" y="1015647"/>
              <a:ext cx="10079035" cy="484928"/>
            </a:xfrm>
            <a:prstGeom prst="rect">
              <a:avLst/>
            </a:prstGeom>
          </p:spPr>
          <p:txBody>
            <a:bodyPr anchor="t" rtlCol="false" tIns="0" lIns="0" bIns="0" rIns="0">
              <a:spAutoFit/>
            </a:bodyPr>
            <a:lstStyle/>
            <a:p>
              <a:pPr>
                <a:lnSpc>
                  <a:spcPts val="2990"/>
                </a:lnSpc>
              </a:pPr>
              <a:r>
                <a:rPr lang="en-US" sz="2300">
                  <a:solidFill>
                    <a:srgbClr val="000000"/>
                  </a:solidFill>
                  <a:latin typeface="Poppins"/>
                </a:rPr>
                <a:t>Ler ou gravar dados em uma ordem específica</a:t>
              </a:r>
            </a:p>
          </p:txBody>
        </p:sp>
        <p:sp>
          <p:nvSpPr>
            <p:cNvPr name="TextBox 19" id="19"/>
            <p:cNvSpPr txBox="true"/>
            <p:nvPr/>
          </p:nvSpPr>
          <p:spPr>
            <a:xfrm rot="0">
              <a:off x="0" y="-57150"/>
              <a:ext cx="10079035" cy="701463"/>
            </a:xfrm>
            <a:prstGeom prst="rect">
              <a:avLst/>
            </a:prstGeom>
          </p:spPr>
          <p:txBody>
            <a:bodyPr anchor="t" rtlCol="false" tIns="0" lIns="0" bIns="0" rIns="0">
              <a:spAutoFit/>
            </a:bodyPr>
            <a:lstStyle/>
            <a:p>
              <a:pPr>
                <a:lnSpc>
                  <a:spcPts val="4160"/>
                </a:lnSpc>
              </a:pPr>
              <a:r>
                <a:rPr lang="en-US" sz="3200">
                  <a:solidFill>
                    <a:srgbClr val="000000"/>
                  </a:solidFill>
                  <a:latin typeface="Poppins Bold"/>
                </a:rPr>
                <a:t>Quando utilizar acesso sequencial?</a:t>
              </a:r>
            </a:p>
          </p:txBody>
        </p:sp>
      </p:grpSp>
      <p:grpSp>
        <p:nvGrpSpPr>
          <p:cNvPr name="Group 20" id="20"/>
          <p:cNvGrpSpPr/>
          <p:nvPr/>
        </p:nvGrpSpPr>
        <p:grpSpPr>
          <a:xfrm rot="0">
            <a:off x="713760" y="7761449"/>
            <a:ext cx="7559277" cy="1496851"/>
            <a:chOff x="0" y="0"/>
            <a:chExt cx="10079035" cy="1995801"/>
          </a:xfrm>
        </p:grpSpPr>
        <p:sp>
          <p:nvSpPr>
            <p:cNvPr name="TextBox 21" id="21"/>
            <p:cNvSpPr txBox="true"/>
            <p:nvPr/>
          </p:nvSpPr>
          <p:spPr>
            <a:xfrm rot="0">
              <a:off x="0" y="1015647"/>
              <a:ext cx="10079035" cy="980228"/>
            </a:xfrm>
            <a:prstGeom prst="rect">
              <a:avLst/>
            </a:prstGeom>
          </p:spPr>
          <p:txBody>
            <a:bodyPr anchor="t" rtlCol="false" tIns="0" lIns="0" bIns="0" rIns="0">
              <a:spAutoFit/>
            </a:bodyPr>
            <a:lstStyle/>
            <a:p>
              <a:pPr>
                <a:lnSpc>
                  <a:spcPts val="2990"/>
                </a:lnSpc>
              </a:pPr>
              <a:r>
                <a:rPr lang="en-US" sz="2300">
                  <a:solidFill>
                    <a:srgbClr val="000000"/>
                  </a:solidFill>
                  <a:latin typeface="Poppins"/>
                </a:rPr>
                <a:t>Buscar ou modificar registros específicos em um arquivo grande</a:t>
              </a:r>
            </a:p>
          </p:txBody>
        </p:sp>
        <p:sp>
          <p:nvSpPr>
            <p:cNvPr name="TextBox 22" id="22"/>
            <p:cNvSpPr txBox="true"/>
            <p:nvPr/>
          </p:nvSpPr>
          <p:spPr>
            <a:xfrm rot="0">
              <a:off x="0" y="-57150"/>
              <a:ext cx="10079035" cy="701463"/>
            </a:xfrm>
            <a:prstGeom prst="rect">
              <a:avLst/>
            </a:prstGeom>
          </p:spPr>
          <p:txBody>
            <a:bodyPr anchor="t" rtlCol="false" tIns="0" lIns="0" bIns="0" rIns="0">
              <a:spAutoFit/>
            </a:bodyPr>
            <a:lstStyle/>
            <a:p>
              <a:pPr>
                <a:lnSpc>
                  <a:spcPts val="4160"/>
                </a:lnSpc>
              </a:pPr>
              <a:r>
                <a:rPr lang="en-US" sz="3200">
                  <a:solidFill>
                    <a:srgbClr val="000000"/>
                  </a:solidFill>
                  <a:latin typeface="Poppins Bold"/>
                </a:rPr>
                <a:t>Quando utilizar acesso aleatório?</a:t>
              </a:r>
            </a:p>
          </p:txBody>
        </p:sp>
      </p:grpSp>
    </p:spTree>
  </p:cSld>
  <p:clrMapOvr>
    <a:masterClrMapping/>
  </p:clrMapOvr>
</p:sld>
</file>

<file path=ppt/slides/slide19.xml><?xml version="1.0" encoding="utf-8"?>
<p:sld xmlns:p="http://schemas.openxmlformats.org/presentationml/2006/main" xmlns:a="http://schemas.openxmlformats.org/drawingml/2006/main">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16890139" y="-1303995"/>
            <a:ext cx="1397861" cy="1387788"/>
          </a:xfrm>
          <a:prstGeom prst="rect">
            <a:avLst/>
          </a:prstGeom>
          <a:solidFill>
            <a:srgbClr val="FADB7A"/>
          </a:solidFill>
        </p:spPr>
      </p:sp>
      <p:sp>
        <p:nvSpPr>
          <p:cNvPr name="AutoShape 3" id="3"/>
          <p:cNvSpPr/>
          <p:nvPr/>
        </p:nvSpPr>
        <p:spPr>
          <a:xfrm rot="0">
            <a:off x="16890139" y="1471582"/>
            <a:ext cx="1397861" cy="1387788"/>
          </a:xfrm>
          <a:prstGeom prst="rect">
            <a:avLst/>
          </a:prstGeom>
          <a:solidFill>
            <a:srgbClr val="F4A100"/>
          </a:solidFill>
        </p:spPr>
      </p:sp>
      <p:sp>
        <p:nvSpPr>
          <p:cNvPr name="AutoShape 4" id="4"/>
          <p:cNvSpPr/>
          <p:nvPr/>
        </p:nvSpPr>
        <p:spPr>
          <a:xfrm rot="0">
            <a:off x="15492278" y="83793"/>
            <a:ext cx="1397861" cy="1387788"/>
          </a:xfrm>
          <a:prstGeom prst="rect">
            <a:avLst/>
          </a:prstGeom>
          <a:solidFill>
            <a:srgbClr val="EFC136"/>
          </a:solidFill>
        </p:spPr>
      </p:sp>
      <p:sp>
        <p:nvSpPr>
          <p:cNvPr name="AutoShape 5" id="5"/>
          <p:cNvSpPr/>
          <p:nvPr/>
        </p:nvSpPr>
        <p:spPr>
          <a:xfrm rot="0">
            <a:off x="0" y="-1997889"/>
            <a:ext cx="18288000" cy="4163365"/>
          </a:xfrm>
          <a:prstGeom prst="rect">
            <a:avLst/>
          </a:prstGeom>
          <a:solidFill>
            <a:srgbClr val="F4A100"/>
          </a:solidFill>
        </p:spPr>
      </p:sp>
      <p:sp>
        <p:nvSpPr>
          <p:cNvPr name="AutoShape 6" id="6"/>
          <p:cNvSpPr/>
          <p:nvPr/>
        </p:nvSpPr>
        <p:spPr>
          <a:xfrm rot="0">
            <a:off x="0" y="-1052982"/>
            <a:ext cx="18288000" cy="4163365"/>
          </a:xfrm>
          <a:prstGeom prst="rect">
            <a:avLst/>
          </a:prstGeom>
          <a:solidFill>
            <a:srgbClr val="F4F4F4"/>
          </a:solidFill>
        </p:spPr>
      </p:sp>
      <p:sp>
        <p:nvSpPr>
          <p:cNvPr name="AutoShape 7" id="7"/>
          <p:cNvSpPr/>
          <p:nvPr/>
        </p:nvSpPr>
        <p:spPr>
          <a:xfrm rot="0">
            <a:off x="16890139" y="-1008524"/>
            <a:ext cx="1397861" cy="1387788"/>
          </a:xfrm>
          <a:prstGeom prst="rect">
            <a:avLst/>
          </a:prstGeom>
          <a:solidFill>
            <a:srgbClr val="FADB7A"/>
          </a:solidFill>
        </p:spPr>
      </p:sp>
      <p:sp>
        <p:nvSpPr>
          <p:cNvPr name="AutoShape 8" id="8"/>
          <p:cNvSpPr/>
          <p:nvPr/>
        </p:nvSpPr>
        <p:spPr>
          <a:xfrm rot="0">
            <a:off x="16890139" y="1767053"/>
            <a:ext cx="1397861" cy="1387788"/>
          </a:xfrm>
          <a:prstGeom prst="rect">
            <a:avLst/>
          </a:prstGeom>
          <a:solidFill>
            <a:srgbClr val="F4A100"/>
          </a:solidFill>
        </p:spPr>
      </p:sp>
      <p:sp>
        <p:nvSpPr>
          <p:cNvPr name="AutoShape 9" id="9"/>
          <p:cNvSpPr/>
          <p:nvPr/>
        </p:nvSpPr>
        <p:spPr>
          <a:xfrm rot="0">
            <a:off x="15492278" y="379264"/>
            <a:ext cx="1397861" cy="1387788"/>
          </a:xfrm>
          <a:prstGeom prst="rect">
            <a:avLst/>
          </a:prstGeom>
          <a:solidFill>
            <a:srgbClr val="EFC136"/>
          </a:solidFill>
        </p:spPr>
      </p:sp>
      <p:sp>
        <p:nvSpPr>
          <p:cNvPr name="AutoShape 10" id="10"/>
          <p:cNvSpPr/>
          <p:nvPr/>
        </p:nvSpPr>
        <p:spPr>
          <a:xfrm rot="0">
            <a:off x="14094417" y="1767053"/>
            <a:ext cx="1397861" cy="1387788"/>
          </a:xfrm>
          <a:prstGeom prst="rect">
            <a:avLst/>
          </a:prstGeom>
          <a:solidFill>
            <a:srgbClr val="F4A100"/>
          </a:solidFill>
        </p:spPr>
      </p:sp>
      <p:sp>
        <p:nvSpPr>
          <p:cNvPr name="TextBox 11" id="11"/>
          <p:cNvSpPr txBox="true"/>
          <p:nvPr/>
        </p:nvSpPr>
        <p:spPr>
          <a:xfrm rot="0">
            <a:off x="1028700" y="962025"/>
            <a:ext cx="15667337" cy="1171575"/>
          </a:xfrm>
          <a:prstGeom prst="rect">
            <a:avLst/>
          </a:prstGeom>
        </p:spPr>
        <p:txBody>
          <a:bodyPr anchor="t" rtlCol="false" tIns="0" lIns="0" bIns="0" rIns="0">
            <a:spAutoFit/>
          </a:bodyPr>
          <a:lstStyle/>
          <a:p>
            <a:pPr>
              <a:lnSpc>
                <a:spcPts val="8760"/>
              </a:lnSpc>
            </a:pPr>
            <a:r>
              <a:rPr lang="en-US" sz="7300">
                <a:solidFill>
                  <a:srgbClr val="000000"/>
                </a:solidFill>
                <a:latin typeface="Poppins Bold"/>
              </a:rPr>
              <a:t>Operações sobre Arquivos</a:t>
            </a:r>
          </a:p>
        </p:txBody>
      </p:sp>
      <p:sp>
        <p:nvSpPr>
          <p:cNvPr name="AutoShape 12" id="12"/>
          <p:cNvSpPr/>
          <p:nvPr/>
        </p:nvSpPr>
        <p:spPr>
          <a:xfrm rot="0">
            <a:off x="1032047" y="4260457"/>
            <a:ext cx="5147618" cy="4773053"/>
          </a:xfrm>
          <a:prstGeom prst="rect">
            <a:avLst/>
          </a:prstGeom>
          <a:solidFill>
            <a:srgbClr val="FADB7A"/>
          </a:solidFill>
        </p:spPr>
      </p:sp>
      <p:sp>
        <p:nvSpPr>
          <p:cNvPr name="TextBox 13" id="13"/>
          <p:cNvSpPr txBox="true"/>
          <p:nvPr/>
        </p:nvSpPr>
        <p:spPr>
          <a:xfrm rot="0">
            <a:off x="1605066" y="6094534"/>
            <a:ext cx="3936425" cy="943610"/>
          </a:xfrm>
          <a:prstGeom prst="rect">
            <a:avLst/>
          </a:prstGeom>
        </p:spPr>
        <p:txBody>
          <a:bodyPr anchor="t" rtlCol="false" tIns="0" lIns="0" bIns="0" rIns="0">
            <a:spAutoFit/>
          </a:bodyPr>
          <a:lstStyle/>
          <a:p>
            <a:pPr marL="0" indent="0" lvl="0">
              <a:lnSpc>
                <a:spcPts val="3639"/>
              </a:lnSpc>
              <a:spcBef>
                <a:spcPct val="0"/>
              </a:spcBef>
            </a:pPr>
            <a:r>
              <a:rPr lang="en-US" sz="2599">
                <a:solidFill>
                  <a:srgbClr val="000000"/>
                </a:solidFill>
                <a:latin typeface="Codec Pro"/>
              </a:rPr>
              <a:t> O arquivo é criado sem dados</a:t>
            </a:r>
          </a:p>
        </p:txBody>
      </p:sp>
      <p:sp>
        <p:nvSpPr>
          <p:cNvPr name="TextBox 14" id="14"/>
          <p:cNvSpPr txBox="true"/>
          <p:nvPr/>
        </p:nvSpPr>
        <p:spPr>
          <a:xfrm rot="0">
            <a:off x="1637644" y="5076825"/>
            <a:ext cx="3936425" cy="704850"/>
          </a:xfrm>
          <a:prstGeom prst="rect">
            <a:avLst/>
          </a:prstGeom>
        </p:spPr>
        <p:txBody>
          <a:bodyPr anchor="t" rtlCol="false" tIns="0" lIns="0" bIns="0" rIns="0">
            <a:spAutoFit/>
          </a:bodyPr>
          <a:lstStyle/>
          <a:p>
            <a:pPr algn="l" marL="0" indent="0" lvl="0">
              <a:lnSpc>
                <a:spcPts val="5040"/>
              </a:lnSpc>
              <a:spcBef>
                <a:spcPct val="0"/>
              </a:spcBef>
            </a:pPr>
            <a:r>
              <a:rPr lang="en-US" sz="4200">
                <a:solidFill>
                  <a:srgbClr val="000000"/>
                </a:solidFill>
                <a:latin typeface="Codec Pro"/>
              </a:rPr>
              <a:t>Create</a:t>
            </a:r>
          </a:p>
        </p:txBody>
      </p:sp>
      <p:sp>
        <p:nvSpPr>
          <p:cNvPr name="AutoShape 15" id="15"/>
          <p:cNvSpPr/>
          <p:nvPr/>
        </p:nvSpPr>
        <p:spPr>
          <a:xfrm rot="0">
            <a:off x="6570191" y="4260457"/>
            <a:ext cx="5147618" cy="4773053"/>
          </a:xfrm>
          <a:prstGeom prst="rect">
            <a:avLst/>
          </a:prstGeom>
          <a:solidFill>
            <a:srgbClr val="FADB7A"/>
          </a:solidFill>
        </p:spPr>
      </p:sp>
      <p:sp>
        <p:nvSpPr>
          <p:cNvPr name="TextBox 16" id="16"/>
          <p:cNvSpPr txBox="true"/>
          <p:nvPr/>
        </p:nvSpPr>
        <p:spPr>
          <a:xfrm rot="0">
            <a:off x="7175788" y="5076825"/>
            <a:ext cx="3936425" cy="704850"/>
          </a:xfrm>
          <a:prstGeom prst="rect">
            <a:avLst/>
          </a:prstGeom>
        </p:spPr>
        <p:txBody>
          <a:bodyPr anchor="t" rtlCol="false" tIns="0" lIns="0" bIns="0" rIns="0">
            <a:spAutoFit/>
          </a:bodyPr>
          <a:lstStyle/>
          <a:p>
            <a:pPr algn="l" marL="0" indent="0" lvl="0">
              <a:lnSpc>
                <a:spcPts val="5040"/>
              </a:lnSpc>
              <a:spcBef>
                <a:spcPct val="0"/>
              </a:spcBef>
            </a:pPr>
            <a:r>
              <a:rPr lang="en-US" sz="4200">
                <a:solidFill>
                  <a:srgbClr val="000000"/>
                </a:solidFill>
                <a:latin typeface="Codec Pro"/>
              </a:rPr>
              <a:t>Delete</a:t>
            </a:r>
          </a:p>
        </p:txBody>
      </p:sp>
      <p:sp>
        <p:nvSpPr>
          <p:cNvPr name="TextBox 17" id="17"/>
          <p:cNvSpPr txBox="true"/>
          <p:nvPr/>
        </p:nvSpPr>
        <p:spPr>
          <a:xfrm rot="0">
            <a:off x="6894156" y="6094534"/>
            <a:ext cx="4507925" cy="1858010"/>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000000"/>
                </a:solidFill>
                <a:latin typeface="Codec Pro"/>
              </a:rPr>
              <a:t>Arquivo não é mais necessário, precisa ser excluído para liberar espaço em disco</a:t>
            </a:r>
          </a:p>
        </p:txBody>
      </p:sp>
      <p:sp>
        <p:nvSpPr>
          <p:cNvPr name="AutoShape 18" id="18"/>
          <p:cNvSpPr/>
          <p:nvPr/>
        </p:nvSpPr>
        <p:spPr>
          <a:xfrm rot="0">
            <a:off x="12111682" y="4260457"/>
            <a:ext cx="4916092" cy="4773053"/>
          </a:xfrm>
          <a:prstGeom prst="rect">
            <a:avLst/>
          </a:prstGeom>
          <a:solidFill>
            <a:srgbClr val="FADB7A"/>
          </a:solidFill>
        </p:spPr>
      </p:sp>
      <p:sp>
        <p:nvSpPr>
          <p:cNvPr name="TextBox 19" id="19"/>
          <p:cNvSpPr txBox="true"/>
          <p:nvPr/>
        </p:nvSpPr>
        <p:spPr>
          <a:xfrm rot="0">
            <a:off x="12690040" y="4914066"/>
            <a:ext cx="3759375" cy="685672"/>
          </a:xfrm>
          <a:prstGeom prst="rect">
            <a:avLst/>
          </a:prstGeom>
        </p:spPr>
        <p:txBody>
          <a:bodyPr anchor="t" rtlCol="false" tIns="0" lIns="0" bIns="0" rIns="0">
            <a:spAutoFit/>
          </a:bodyPr>
          <a:lstStyle/>
          <a:p>
            <a:pPr algn="l" marL="0" indent="0" lvl="0">
              <a:lnSpc>
                <a:spcPts val="4813"/>
              </a:lnSpc>
              <a:spcBef>
                <a:spcPct val="0"/>
              </a:spcBef>
            </a:pPr>
            <a:r>
              <a:rPr lang="en-US" sz="4011">
                <a:solidFill>
                  <a:srgbClr val="000000"/>
                </a:solidFill>
                <a:latin typeface="Codec Pro"/>
              </a:rPr>
              <a:t>Open</a:t>
            </a:r>
          </a:p>
        </p:txBody>
      </p:sp>
      <p:sp>
        <p:nvSpPr>
          <p:cNvPr name="TextBox 20" id="20"/>
          <p:cNvSpPr txBox="true"/>
          <p:nvPr/>
        </p:nvSpPr>
        <p:spPr>
          <a:xfrm rot="0">
            <a:off x="12432184" y="6094534"/>
            <a:ext cx="4263853" cy="1858010"/>
          </a:xfrm>
          <a:prstGeom prst="rect">
            <a:avLst/>
          </a:prstGeom>
        </p:spPr>
        <p:txBody>
          <a:bodyPr anchor="t" rtlCol="false" tIns="0" lIns="0" bIns="0" rIns="0">
            <a:spAutoFit/>
          </a:bodyPr>
          <a:lstStyle/>
          <a:p>
            <a:pPr algn="just" marL="0" indent="0" lvl="0">
              <a:lnSpc>
                <a:spcPts val="3640"/>
              </a:lnSpc>
              <a:spcBef>
                <a:spcPct val="0"/>
              </a:spcBef>
            </a:pPr>
            <a:r>
              <a:rPr lang="en-US" sz="2600">
                <a:solidFill>
                  <a:srgbClr val="000000"/>
                </a:solidFill>
                <a:latin typeface="Codec Pro"/>
              </a:rPr>
              <a:t>Sistema busca os atributos e a lista de endereços de disco na memória principal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0"/>
            <a:ext cx="8508480" cy="10287000"/>
          </a:xfrm>
          <a:prstGeom prst="rect">
            <a:avLst/>
          </a:prstGeom>
          <a:solidFill>
            <a:srgbClr val="F4A100"/>
          </a:solidFill>
        </p:spPr>
      </p:sp>
      <p:sp>
        <p:nvSpPr>
          <p:cNvPr name="AutoShape 3" id="3"/>
          <p:cNvSpPr/>
          <p:nvPr/>
        </p:nvSpPr>
        <p:spPr>
          <a:xfrm rot="5400000">
            <a:off x="3279814" y="9195886"/>
            <a:ext cx="1089497" cy="1092732"/>
          </a:xfrm>
          <a:prstGeom prst="rect">
            <a:avLst/>
          </a:prstGeom>
          <a:solidFill>
            <a:srgbClr val="FADB7A"/>
          </a:solidFill>
        </p:spPr>
      </p:sp>
      <p:sp>
        <p:nvSpPr>
          <p:cNvPr name="AutoShape 4" id="4"/>
          <p:cNvSpPr/>
          <p:nvPr/>
        </p:nvSpPr>
        <p:spPr>
          <a:xfrm rot="5400000">
            <a:off x="2187082" y="8106389"/>
            <a:ext cx="1089497" cy="1092732"/>
          </a:xfrm>
          <a:prstGeom prst="rect">
            <a:avLst/>
          </a:prstGeom>
          <a:solidFill>
            <a:srgbClr val="FADB7A">
              <a:alpha val="64706"/>
            </a:srgbClr>
          </a:solidFill>
        </p:spPr>
      </p:sp>
      <p:sp>
        <p:nvSpPr>
          <p:cNvPr name="AutoShape 5" id="5"/>
          <p:cNvSpPr/>
          <p:nvPr/>
        </p:nvSpPr>
        <p:spPr>
          <a:xfrm rot="5400000">
            <a:off x="1094350" y="7016892"/>
            <a:ext cx="1089497" cy="1092732"/>
          </a:xfrm>
          <a:prstGeom prst="rect">
            <a:avLst/>
          </a:prstGeom>
          <a:solidFill>
            <a:srgbClr val="FADB7A">
              <a:alpha val="40000"/>
            </a:srgbClr>
          </a:solidFill>
        </p:spPr>
      </p:sp>
      <p:sp>
        <p:nvSpPr>
          <p:cNvPr name="AutoShape 6" id="6"/>
          <p:cNvSpPr/>
          <p:nvPr/>
        </p:nvSpPr>
        <p:spPr>
          <a:xfrm rot="5400000">
            <a:off x="1618" y="5927396"/>
            <a:ext cx="1089497" cy="1092732"/>
          </a:xfrm>
          <a:prstGeom prst="rect">
            <a:avLst/>
          </a:prstGeom>
          <a:solidFill>
            <a:srgbClr val="FADB7A">
              <a:alpha val="18824"/>
            </a:srgbClr>
          </a:solidFill>
        </p:spPr>
      </p:sp>
      <p:sp>
        <p:nvSpPr>
          <p:cNvPr name="AutoShape 7" id="7"/>
          <p:cNvSpPr/>
          <p:nvPr/>
        </p:nvSpPr>
        <p:spPr>
          <a:xfrm rot="5400000">
            <a:off x="1618" y="8106389"/>
            <a:ext cx="1089497" cy="1092732"/>
          </a:xfrm>
          <a:prstGeom prst="rect">
            <a:avLst/>
          </a:prstGeom>
          <a:solidFill>
            <a:srgbClr val="FADB7A">
              <a:alpha val="64706"/>
            </a:srgbClr>
          </a:solidFill>
        </p:spPr>
      </p:sp>
      <p:sp>
        <p:nvSpPr>
          <p:cNvPr name="AutoShape 8" id="8"/>
          <p:cNvSpPr/>
          <p:nvPr/>
        </p:nvSpPr>
        <p:spPr>
          <a:xfrm rot="5400000">
            <a:off x="1094350" y="9195886"/>
            <a:ext cx="1089497" cy="1092732"/>
          </a:xfrm>
          <a:prstGeom prst="rect">
            <a:avLst/>
          </a:prstGeom>
          <a:solidFill>
            <a:srgbClr val="FADB7A"/>
          </a:solidFill>
        </p:spPr>
      </p:sp>
      <p:sp>
        <p:nvSpPr>
          <p:cNvPr name="TextBox 9" id="9"/>
          <p:cNvSpPr txBox="true"/>
          <p:nvPr/>
        </p:nvSpPr>
        <p:spPr>
          <a:xfrm rot="0">
            <a:off x="1993405" y="4293726"/>
            <a:ext cx="4075713" cy="1304925"/>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191919"/>
                </a:solidFill>
                <a:latin typeface="Poppins Bold"/>
              </a:rPr>
              <a:t>Tópicos</a:t>
            </a:r>
          </a:p>
        </p:txBody>
      </p:sp>
      <p:sp>
        <p:nvSpPr>
          <p:cNvPr name="TextBox 10" id="10"/>
          <p:cNvSpPr txBox="true"/>
          <p:nvPr/>
        </p:nvSpPr>
        <p:spPr>
          <a:xfrm rot="0">
            <a:off x="9144000" y="3310547"/>
            <a:ext cx="7892207" cy="3437307"/>
          </a:xfrm>
          <a:prstGeom prst="rect">
            <a:avLst/>
          </a:prstGeom>
        </p:spPr>
        <p:txBody>
          <a:bodyPr anchor="t" rtlCol="false" tIns="0" lIns="0" bIns="0" rIns="0">
            <a:spAutoFit/>
          </a:bodyPr>
          <a:lstStyle/>
          <a:p>
            <a:pPr marL="607282" indent="-303641" lvl="1">
              <a:lnSpc>
                <a:spcPts val="5484"/>
              </a:lnSpc>
              <a:buFont typeface="Arial"/>
              <a:buChar char="•"/>
            </a:pPr>
            <a:r>
              <a:rPr lang="en-US" sz="2812">
                <a:solidFill>
                  <a:srgbClr val="FFFFFF"/>
                </a:solidFill>
                <a:latin typeface="Poppins"/>
                <a:hlinkClick r:id="rId2" tooltip="https://scikit-learn.org/stable/modules/ensemble.html#id37"/>
              </a:rPr>
              <a:t>Arquivos</a:t>
            </a:r>
          </a:p>
          <a:p>
            <a:pPr marL="607282" indent="-303641" lvl="1">
              <a:lnSpc>
                <a:spcPts val="5484"/>
              </a:lnSpc>
              <a:buFont typeface="Arial"/>
              <a:buChar char="•"/>
            </a:pPr>
            <a:r>
              <a:rPr lang="en-US" sz="2812">
                <a:solidFill>
                  <a:srgbClr val="FFFFFF"/>
                </a:solidFill>
                <a:latin typeface="Poppins"/>
                <a:hlinkClick r:id="rId3" tooltip="https://scikit-learn.org/stable/modules/ensemble.html#id37"/>
              </a:rPr>
              <a:t>Diretórios </a:t>
            </a:r>
          </a:p>
          <a:p>
            <a:pPr marL="607282" indent="-303641" lvl="1">
              <a:lnSpc>
                <a:spcPts val="5484"/>
              </a:lnSpc>
              <a:buFont typeface="Arial"/>
              <a:buChar char="•"/>
            </a:pPr>
            <a:r>
              <a:rPr lang="en-US" sz="2812">
                <a:solidFill>
                  <a:srgbClr val="FFFFFF"/>
                </a:solidFill>
                <a:latin typeface="Poppins"/>
                <a:hlinkClick r:id="rId4" tooltip="https://scikit-learn.org/stable/modules/ensemble.html#id37"/>
              </a:rPr>
              <a:t>Implementação do Sistema de Arquivos </a:t>
            </a:r>
          </a:p>
          <a:p>
            <a:pPr marL="607282" indent="-303641" lvl="1">
              <a:lnSpc>
                <a:spcPts val="5484"/>
              </a:lnSpc>
              <a:buFont typeface="Arial"/>
              <a:buChar char="•"/>
            </a:pPr>
            <a:r>
              <a:rPr lang="en-US" sz="2812">
                <a:solidFill>
                  <a:srgbClr val="FFFFFF"/>
                </a:solidFill>
                <a:latin typeface="Poppins"/>
                <a:hlinkClick r:id="rId5" tooltip="https://scikit-learn.org/stable/modules/ensemble.html#id37"/>
              </a:rPr>
              <a:t>Segurança </a:t>
            </a:r>
          </a:p>
          <a:p>
            <a:pPr marL="607282" indent="-303641" lvl="1">
              <a:lnSpc>
                <a:spcPts val="5484"/>
              </a:lnSpc>
              <a:buFont typeface="Arial"/>
              <a:buChar char="•"/>
            </a:pPr>
            <a:r>
              <a:rPr lang="en-US" sz="2812">
                <a:solidFill>
                  <a:srgbClr val="FFFFFF"/>
                </a:solidFill>
                <a:latin typeface="Poppins"/>
                <a:hlinkClick r:id="rId6" tooltip="https://scikit-learn.org/stable/modules/ensemble.html#id37"/>
              </a:rPr>
              <a:t>Mecanismos de Proteção </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16890139" y="-1303995"/>
            <a:ext cx="1397861" cy="1387788"/>
          </a:xfrm>
          <a:prstGeom prst="rect">
            <a:avLst/>
          </a:prstGeom>
          <a:solidFill>
            <a:srgbClr val="FADB7A"/>
          </a:solidFill>
        </p:spPr>
      </p:sp>
      <p:sp>
        <p:nvSpPr>
          <p:cNvPr name="AutoShape 3" id="3"/>
          <p:cNvSpPr/>
          <p:nvPr/>
        </p:nvSpPr>
        <p:spPr>
          <a:xfrm rot="0">
            <a:off x="16890139" y="1471582"/>
            <a:ext cx="1397861" cy="1387788"/>
          </a:xfrm>
          <a:prstGeom prst="rect">
            <a:avLst/>
          </a:prstGeom>
          <a:solidFill>
            <a:srgbClr val="F4A100"/>
          </a:solidFill>
        </p:spPr>
      </p:sp>
      <p:sp>
        <p:nvSpPr>
          <p:cNvPr name="AutoShape 4" id="4"/>
          <p:cNvSpPr/>
          <p:nvPr/>
        </p:nvSpPr>
        <p:spPr>
          <a:xfrm rot="0">
            <a:off x="15492278" y="83793"/>
            <a:ext cx="1397861" cy="1387788"/>
          </a:xfrm>
          <a:prstGeom prst="rect">
            <a:avLst/>
          </a:prstGeom>
          <a:solidFill>
            <a:srgbClr val="EFC136"/>
          </a:solidFill>
        </p:spPr>
      </p:sp>
      <p:sp>
        <p:nvSpPr>
          <p:cNvPr name="AutoShape 5" id="5"/>
          <p:cNvSpPr/>
          <p:nvPr/>
        </p:nvSpPr>
        <p:spPr>
          <a:xfrm rot="0">
            <a:off x="0" y="-1997889"/>
            <a:ext cx="18288000" cy="4163365"/>
          </a:xfrm>
          <a:prstGeom prst="rect">
            <a:avLst/>
          </a:prstGeom>
          <a:solidFill>
            <a:srgbClr val="F4A100"/>
          </a:solidFill>
        </p:spPr>
      </p:sp>
      <p:sp>
        <p:nvSpPr>
          <p:cNvPr name="AutoShape 6" id="6"/>
          <p:cNvSpPr/>
          <p:nvPr/>
        </p:nvSpPr>
        <p:spPr>
          <a:xfrm rot="0">
            <a:off x="0" y="-1052982"/>
            <a:ext cx="18288000" cy="4163365"/>
          </a:xfrm>
          <a:prstGeom prst="rect">
            <a:avLst/>
          </a:prstGeom>
          <a:solidFill>
            <a:srgbClr val="F4F4F4"/>
          </a:solidFill>
        </p:spPr>
      </p:sp>
      <p:sp>
        <p:nvSpPr>
          <p:cNvPr name="AutoShape 7" id="7"/>
          <p:cNvSpPr/>
          <p:nvPr/>
        </p:nvSpPr>
        <p:spPr>
          <a:xfrm rot="0">
            <a:off x="16890139" y="-1008524"/>
            <a:ext cx="1397861" cy="1387788"/>
          </a:xfrm>
          <a:prstGeom prst="rect">
            <a:avLst/>
          </a:prstGeom>
          <a:solidFill>
            <a:srgbClr val="FADB7A"/>
          </a:solidFill>
        </p:spPr>
      </p:sp>
      <p:sp>
        <p:nvSpPr>
          <p:cNvPr name="AutoShape 8" id="8"/>
          <p:cNvSpPr/>
          <p:nvPr/>
        </p:nvSpPr>
        <p:spPr>
          <a:xfrm rot="0">
            <a:off x="16890139" y="1767053"/>
            <a:ext cx="1397861" cy="1387788"/>
          </a:xfrm>
          <a:prstGeom prst="rect">
            <a:avLst/>
          </a:prstGeom>
          <a:solidFill>
            <a:srgbClr val="F4A100"/>
          </a:solidFill>
        </p:spPr>
      </p:sp>
      <p:sp>
        <p:nvSpPr>
          <p:cNvPr name="AutoShape 9" id="9"/>
          <p:cNvSpPr/>
          <p:nvPr/>
        </p:nvSpPr>
        <p:spPr>
          <a:xfrm rot="0">
            <a:off x="15492278" y="379264"/>
            <a:ext cx="1397861" cy="1387788"/>
          </a:xfrm>
          <a:prstGeom prst="rect">
            <a:avLst/>
          </a:prstGeom>
          <a:solidFill>
            <a:srgbClr val="EFC136"/>
          </a:solidFill>
        </p:spPr>
      </p:sp>
      <p:sp>
        <p:nvSpPr>
          <p:cNvPr name="AutoShape 10" id="10"/>
          <p:cNvSpPr/>
          <p:nvPr/>
        </p:nvSpPr>
        <p:spPr>
          <a:xfrm rot="0">
            <a:off x="14094417" y="1767053"/>
            <a:ext cx="1397861" cy="1387788"/>
          </a:xfrm>
          <a:prstGeom prst="rect">
            <a:avLst/>
          </a:prstGeom>
          <a:solidFill>
            <a:srgbClr val="F4A100"/>
          </a:solidFill>
        </p:spPr>
      </p:sp>
      <p:sp>
        <p:nvSpPr>
          <p:cNvPr name="TextBox 11" id="11"/>
          <p:cNvSpPr txBox="true"/>
          <p:nvPr/>
        </p:nvSpPr>
        <p:spPr>
          <a:xfrm rot="0">
            <a:off x="1028700" y="962025"/>
            <a:ext cx="15667337" cy="1171575"/>
          </a:xfrm>
          <a:prstGeom prst="rect">
            <a:avLst/>
          </a:prstGeom>
        </p:spPr>
        <p:txBody>
          <a:bodyPr anchor="t" rtlCol="false" tIns="0" lIns="0" bIns="0" rIns="0">
            <a:spAutoFit/>
          </a:bodyPr>
          <a:lstStyle/>
          <a:p>
            <a:pPr>
              <a:lnSpc>
                <a:spcPts val="8760"/>
              </a:lnSpc>
            </a:pPr>
            <a:r>
              <a:rPr lang="en-US" sz="7300">
                <a:solidFill>
                  <a:srgbClr val="000000"/>
                </a:solidFill>
                <a:latin typeface="Poppins Bold"/>
              </a:rPr>
              <a:t>Operações sobre Arquivos</a:t>
            </a:r>
          </a:p>
        </p:txBody>
      </p:sp>
      <p:sp>
        <p:nvSpPr>
          <p:cNvPr name="AutoShape 12" id="12"/>
          <p:cNvSpPr/>
          <p:nvPr/>
        </p:nvSpPr>
        <p:spPr>
          <a:xfrm rot="0">
            <a:off x="1032047" y="4260457"/>
            <a:ext cx="5147618" cy="4773053"/>
          </a:xfrm>
          <a:prstGeom prst="rect">
            <a:avLst/>
          </a:prstGeom>
          <a:solidFill>
            <a:srgbClr val="FADB7A"/>
          </a:solidFill>
        </p:spPr>
      </p:sp>
      <p:sp>
        <p:nvSpPr>
          <p:cNvPr name="TextBox 13" id="13"/>
          <p:cNvSpPr txBox="true"/>
          <p:nvPr/>
        </p:nvSpPr>
        <p:spPr>
          <a:xfrm rot="0">
            <a:off x="1376466" y="5799762"/>
            <a:ext cx="4326950" cy="2315210"/>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000000"/>
                </a:solidFill>
                <a:latin typeface="Codec Pro"/>
              </a:rPr>
              <a:t>Quando todos os acessos tiverem terminado, os atributos e os endereços de disco não serão mais necessários</a:t>
            </a:r>
          </a:p>
        </p:txBody>
      </p:sp>
      <p:sp>
        <p:nvSpPr>
          <p:cNvPr name="TextBox 14" id="14"/>
          <p:cNvSpPr txBox="true"/>
          <p:nvPr/>
        </p:nvSpPr>
        <p:spPr>
          <a:xfrm rot="0">
            <a:off x="1637644" y="5076825"/>
            <a:ext cx="3936425" cy="704850"/>
          </a:xfrm>
          <a:prstGeom prst="rect">
            <a:avLst/>
          </a:prstGeom>
        </p:spPr>
        <p:txBody>
          <a:bodyPr anchor="t" rtlCol="false" tIns="0" lIns="0" bIns="0" rIns="0">
            <a:spAutoFit/>
          </a:bodyPr>
          <a:lstStyle/>
          <a:p>
            <a:pPr algn="l" marL="0" indent="0" lvl="0">
              <a:lnSpc>
                <a:spcPts val="5040"/>
              </a:lnSpc>
              <a:spcBef>
                <a:spcPct val="0"/>
              </a:spcBef>
            </a:pPr>
            <a:r>
              <a:rPr lang="en-US" sz="4200">
                <a:solidFill>
                  <a:srgbClr val="000000"/>
                </a:solidFill>
                <a:latin typeface="Codec Pro"/>
              </a:rPr>
              <a:t>Close</a:t>
            </a:r>
          </a:p>
        </p:txBody>
      </p:sp>
      <p:sp>
        <p:nvSpPr>
          <p:cNvPr name="AutoShape 15" id="15"/>
          <p:cNvSpPr/>
          <p:nvPr/>
        </p:nvSpPr>
        <p:spPr>
          <a:xfrm rot="0">
            <a:off x="6570191" y="4260457"/>
            <a:ext cx="5147618" cy="4773053"/>
          </a:xfrm>
          <a:prstGeom prst="rect">
            <a:avLst/>
          </a:prstGeom>
          <a:solidFill>
            <a:srgbClr val="FADB7A"/>
          </a:solidFill>
        </p:spPr>
      </p:sp>
      <p:sp>
        <p:nvSpPr>
          <p:cNvPr name="TextBox 16" id="16"/>
          <p:cNvSpPr txBox="true"/>
          <p:nvPr/>
        </p:nvSpPr>
        <p:spPr>
          <a:xfrm rot="0">
            <a:off x="7175788" y="5076825"/>
            <a:ext cx="3936425" cy="704850"/>
          </a:xfrm>
          <a:prstGeom prst="rect">
            <a:avLst/>
          </a:prstGeom>
        </p:spPr>
        <p:txBody>
          <a:bodyPr anchor="t" rtlCol="false" tIns="0" lIns="0" bIns="0" rIns="0">
            <a:spAutoFit/>
          </a:bodyPr>
          <a:lstStyle/>
          <a:p>
            <a:pPr algn="l" marL="0" indent="0" lvl="0">
              <a:lnSpc>
                <a:spcPts val="5040"/>
              </a:lnSpc>
              <a:spcBef>
                <a:spcPct val="0"/>
              </a:spcBef>
            </a:pPr>
            <a:r>
              <a:rPr lang="en-US" sz="4200">
                <a:solidFill>
                  <a:srgbClr val="000000"/>
                </a:solidFill>
                <a:latin typeface="Codec Pro"/>
              </a:rPr>
              <a:t>Read</a:t>
            </a:r>
          </a:p>
        </p:txBody>
      </p:sp>
      <p:sp>
        <p:nvSpPr>
          <p:cNvPr name="TextBox 17" id="17"/>
          <p:cNvSpPr txBox="true"/>
          <p:nvPr/>
        </p:nvSpPr>
        <p:spPr>
          <a:xfrm rot="0">
            <a:off x="6729462" y="5799762"/>
            <a:ext cx="4832422" cy="2605472"/>
          </a:xfrm>
          <a:prstGeom prst="rect">
            <a:avLst/>
          </a:prstGeom>
        </p:spPr>
        <p:txBody>
          <a:bodyPr anchor="t" rtlCol="false" tIns="0" lIns="0" bIns="0" rIns="0">
            <a:spAutoFit/>
          </a:bodyPr>
          <a:lstStyle/>
          <a:p>
            <a:pPr algn="just" marL="0" indent="0" lvl="0">
              <a:lnSpc>
                <a:spcPts val="3413"/>
              </a:lnSpc>
              <a:spcBef>
                <a:spcPct val="0"/>
              </a:spcBef>
            </a:pPr>
            <a:r>
              <a:rPr lang="en-US" sz="2437">
                <a:solidFill>
                  <a:srgbClr val="000000"/>
                </a:solidFill>
                <a:latin typeface="Codec Pro"/>
              </a:rPr>
              <a:t>Os dados são lidos do arquivo. O processo que fez a chamada deve especificar quantos dados são necessários e também fornecer um buffer para colocá-los</a:t>
            </a:r>
          </a:p>
        </p:txBody>
      </p:sp>
      <p:sp>
        <p:nvSpPr>
          <p:cNvPr name="AutoShape 18" id="18"/>
          <p:cNvSpPr/>
          <p:nvPr/>
        </p:nvSpPr>
        <p:spPr>
          <a:xfrm rot="0">
            <a:off x="12111682" y="4260457"/>
            <a:ext cx="4916092" cy="4773053"/>
          </a:xfrm>
          <a:prstGeom prst="rect">
            <a:avLst/>
          </a:prstGeom>
          <a:solidFill>
            <a:srgbClr val="FADB7A"/>
          </a:solidFill>
        </p:spPr>
      </p:sp>
      <p:sp>
        <p:nvSpPr>
          <p:cNvPr name="TextBox 19" id="19"/>
          <p:cNvSpPr txBox="true"/>
          <p:nvPr/>
        </p:nvSpPr>
        <p:spPr>
          <a:xfrm rot="0">
            <a:off x="12690040" y="4914066"/>
            <a:ext cx="3759375" cy="685672"/>
          </a:xfrm>
          <a:prstGeom prst="rect">
            <a:avLst/>
          </a:prstGeom>
        </p:spPr>
        <p:txBody>
          <a:bodyPr anchor="t" rtlCol="false" tIns="0" lIns="0" bIns="0" rIns="0">
            <a:spAutoFit/>
          </a:bodyPr>
          <a:lstStyle/>
          <a:p>
            <a:pPr algn="l" marL="0" indent="0" lvl="0">
              <a:lnSpc>
                <a:spcPts val="4813"/>
              </a:lnSpc>
              <a:spcBef>
                <a:spcPct val="0"/>
              </a:spcBef>
            </a:pPr>
            <a:r>
              <a:rPr lang="en-US" sz="4011">
                <a:solidFill>
                  <a:srgbClr val="000000"/>
                </a:solidFill>
                <a:latin typeface="Codec Pro"/>
              </a:rPr>
              <a:t>Write</a:t>
            </a:r>
          </a:p>
        </p:txBody>
      </p:sp>
      <p:sp>
        <p:nvSpPr>
          <p:cNvPr name="TextBox 20" id="20"/>
          <p:cNvSpPr txBox="true"/>
          <p:nvPr/>
        </p:nvSpPr>
        <p:spPr>
          <a:xfrm rot="0">
            <a:off x="12432184" y="5799762"/>
            <a:ext cx="4263853" cy="1858010"/>
          </a:xfrm>
          <a:prstGeom prst="rect">
            <a:avLst/>
          </a:prstGeom>
        </p:spPr>
        <p:txBody>
          <a:bodyPr anchor="t" rtlCol="false" tIns="0" lIns="0" bIns="0" rIns="0">
            <a:spAutoFit/>
          </a:bodyPr>
          <a:lstStyle/>
          <a:p>
            <a:pPr algn="just" marL="0" indent="0" lvl="0">
              <a:lnSpc>
                <a:spcPts val="3640"/>
              </a:lnSpc>
              <a:spcBef>
                <a:spcPct val="0"/>
              </a:spcBef>
            </a:pPr>
            <a:r>
              <a:rPr lang="en-US" sz="2600">
                <a:solidFill>
                  <a:srgbClr val="000000"/>
                </a:solidFill>
                <a:latin typeface="Codec Pro"/>
              </a:rPr>
              <a:t>Os dados são escritos no arquivo, em geral, novamente, na posição corrente</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16890139" y="-1303995"/>
            <a:ext cx="1397861" cy="1387788"/>
          </a:xfrm>
          <a:prstGeom prst="rect">
            <a:avLst/>
          </a:prstGeom>
          <a:solidFill>
            <a:srgbClr val="FADB7A"/>
          </a:solidFill>
        </p:spPr>
      </p:sp>
      <p:sp>
        <p:nvSpPr>
          <p:cNvPr name="AutoShape 3" id="3"/>
          <p:cNvSpPr/>
          <p:nvPr/>
        </p:nvSpPr>
        <p:spPr>
          <a:xfrm rot="0">
            <a:off x="16890139" y="1471582"/>
            <a:ext cx="1397861" cy="1387788"/>
          </a:xfrm>
          <a:prstGeom prst="rect">
            <a:avLst/>
          </a:prstGeom>
          <a:solidFill>
            <a:srgbClr val="F4A100"/>
          </a:solidFill>
        </p:spPr>
      </p:sp>
      <p:sp>
        <p:nvSpPr>
          <p:cNvPr name="AutoShape 4" id="4"/>
          <p:cNvSpPr/>
          <p:nvPr/>
        </p:nvSpPr>
        <p:spPr>
          <a:xfrm rot="0">
            <a:off x="15492278" y="83793"/>
            <a:ext cx="1397861" cy="1387788"/>
          </a:xfrm>
          <a:prstGeom prst="rect">
            <a:avLst/>
          </a:prstGeom>
          <a:solidFill>
            <a:srgbClr val="EFC136"/>
          </a:solidFill>
        </p:spPr>
      </p:sp>
      <p:sp>
        <p:nvSpPr>
          <p:cNvPr name="AutoShape 5" id="5"/>
          <p:cNvSpPr/>
          <p:nvPr/>
        </p:nvSpPr>
        <p:spPr>
          <a:xfrm rot="0">
            <a:off x="0" y="-1997889"/>
            <a:ext cx="18288000" cy="4163365"/>
          </a:xfrm>
          <a:prstGeom prst="rect">
            <a:avLst/>
          </a:prstGeom>
          <a:solidFill>
            <a:srgbClr val="F4A100"/>
          </a:solidFill>
        </p:spPr>
      </p:sp>
      <p:sp>
        <p:nvSpPr>
          <p:cNvPr name="AutoShape 6" id="6"/>
          <p:cNvSpPr/>
          <p:nvPr/>
        </p:nvSpPr>
        <p:spPr>
          <a:xfrm rot="0">
            <a:off x="0" y="-1052982"/>
            <a:ext cx="18288000" cy="4163365"/>
          </a:xfrm>
          <a:prstGeom prst="rect">
            <a:avLst/>
          </a:prstGeom>
          <a:solidFill>
            <a:srgbClr val="F4F4F4"/>
          </a:solidFill>
        </p:spPr>
      </p:sp>
      <p:sp>
        <p:nvSpPr>
          <p:cNvPr name="AutoShape 7" id="7"/>
          <p:cNvSpPr/>
          <p:nvPr/>
        </p:nvSpPr>
        <p:spPr>
          <a:xfrm rot="0">
            <a:off x="16890139" y="-1008524"/>
            <a:ext cx="1397861" cy="1387788"/>
          </a:xfrm>
          <a:prstGeom prst="rect">
            <a:avLst/>
          </a:prstGeom>
          <a:solidFill>
            <a:srgbClr val="FADB7A"/>
          </a:solidFill>
        </p:spPr>
      </p:sp>
      <p:sp>
        <p:nvSpPr>
          <p:cNvPr name="AutoShape 8" id="8"/>
          <p:cNvSpPr/>
          <p:nvPr/>
        </p:nvSpPr>
        <p:spPr>
          <a:xfrm rot="0">
            <a:off x="16890139" y="1767053"/>
            <a:ext cx="1397861" cy="1387788"/>
          </a:xfrm>
          <a:prstGeom prst="rect">
            <a:avLst/>
          </a:prstGeom>
          <a:solidFill>
            <a:srgbClr val="F4A100"/>
          </a:solidFill>
        </p:spPr>
      </p:sp>
      <p:sp>
        <p:nvSpPr>
          <p:cNvPr name="AutoShape 9" id="9"/>
          <p:cNvSpPr/>
          <p:nvPr/>
        </p:nvSpPr>
        <p:spPr>
          <a:xfrm rot="0">
            <a:off x="15492278" y="379264"/>
            <a:ext cx="1397861" cy="1387788"/>
          </a:xfrm>
          <a:prstGeom prst="rect">
            <a:avLst/>
          </a:prstGeom>
          <a:solidFill>
            <a:srgbClr val="EFC136"/>
          </a:solidFill>
        </p:spPr>
      </p:sp>
      <p:sp>
        <p:nvSpPr>
          <p:cNvPr name="AutoShape 10" id="10"/>
          <p:cNvSpPr/>
          <p:nvPr/>
        </p:nvSpPr>
        <p:spPr>
          <a:xfrm rot="0">
            <a:off x="14094417" y="1767053"/>
            <a:ext cx="1397861" cy="1387788"/>
          </a:xfrm>
          <a:prstGeom prst="rect">
            <a:avLst/>
          </a:prstGeom>
          <a:solidFill>
            <a:srgbClr val="F4A100"/>
          </a:solidFill>
        </p:spPr>
      </p:sp>
      <p:sp>
        <p:nvSpPr>
          <p:cNvPr name="TextBox 11" id="11"/>
          <p:cNvSpPr txBox="true"/>
          <p:nvPr/>
        </p:nvSpPr>
        <p:spPr>
          <a:xfrm rot="0">
            <a:off x="1028700" y="962025"/>
            <a:ext cx="15667337" cy="1171575"/>
          </a:xfrm>
          <a:prstGeom prst="rect">
            <a:avLst/>
          </a:prstGeom>
        </p:spPr>
        <p:txBody>
          <a:bodyPr anchor="t" rtlCol="false" tIns="0" lIns="0" bIns="0" rIns="0">
            <a:spAutoFit/>
          </a:bodyPr>
          <a:lstStyle/>
          <a:p>
            <a:pPr>
              <a:lnSpc>
                <a:spcPts val="8760"/>
              </a:lnSpc>
            </a:pPr>
            <a:r>
              <a:rPr lang="en-US" sz="7300">
                <a:solidFill>
                  <a:srgbClr val="000000"/>
                </a:solidFill>
                <a:latin typeface="Poppins Bold"/>
              </a:rPr>
              <a:t>Operações sobre Arquivos</a:t>
            </a:r>
          </a:p>
        </p:txBody>
      </p:sp>
      <p:sp>
        <p:nvSpPr>
          <p:cNvPr name="AutoShape 12" id="12"/>
          <p:cNvSpPr/>
          <p:nvPr/>
        </p:nvSpPr>
        <p:spPr>
          <a:xfrm rot="0">
            <a:off x="1032047" y="4260457"/>
            <a:ext cx="5147618" cy="4773053"/>
          </a:xfrm>
          <a:prstGeom prst="rect">
            <a:avLst/>
          </a:prstGeom>
          <a:solidFill>
            <a:srgbClr val="FADB7A"/>
          </a:solidFill>
        </p:spPr>
      </p:sp>
      <p:sp>
        <p:nvSpPr>
          <p:cNvPr name="TextBox 13" id="13"/>
          <p:cNvSpPr txBox="true"/>
          <p:nvPr/>
        </p:nvSpPr>
        <p:spPr>
          <a:xfrm rot="0">
            <a:off x="1376466" y="5799762"/>
            <a:ext cx="4326950" cy="943610"/>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000000"/>
                </a:solidFill>
                <a:latin typeface="Codec Pro"/>
              </a:rPr>
              <a:t>Adicionar dados no final do arquivo</a:t>
            </a:r>
          </a:p>
        </p:txBody>
      </p:sp>
      <p:sp>
        <p:nvSpPr>
          <p:cNvPr name="TextBox 14" id="14"/>
          <p:cNvSpPr txBox="true"/>
          <p:nvPr/>
        </p:nvSpPr>
        <p:spPr>
          <a:xfrm rot="0">
            <a:off x="1637644" y="5076825"/>
            <a:ext cx="3936425" cy="704850"/>
          </a:xfrm>
          <a:prstGeom prst="rect">
            <a:avLst/>
          </a:prstGeom>
        </p:spPr>
        <p:txBody>
          <a:bodyPr anchor="t" rtlCol="false" tIns="0" lIns="0" bIns="0" rIns="0">
            <a:spAutoFit/>
          </a:bodyPr>
          <a:lstStyle/>
          <a:p>
            <a:pPr algn="l" marL="0" indent="0" lvl="0">
              <a:lnSpc>
                <a:spcPts val="5040"/>
              </a:lnSpc>
              <a:spcBef>
                <a:spcPct val="0"/>
              </a:spcBef>
            </a:pPr>
            <a:r>
              <a:rPr lang="en-US" sz="4200">
                <a:solidFill>
                  <a:srgbClr val="000000"/>
                </a:solidFill>
                <a:latin typeface="Codec Pro"/>
              </a:rPr>
              <a:t>Append</a:t>
            </a:r>
          </a:p>
        </p:txBody>
      </p:sp>
      <p:sp>
        <p:nvSpPr>
          <p:cNvPr name="AutoShape 15" id="15"/>
          <p:cNvSpPr/>
          <p:nvPr/>
        </p:nvSpPr>
        <p:spPr>
          <a:xfrm rot="0">
            <a:off x="6570191" y="4260457"/>
            <a:ext cx="5147618" cy="4773053"/>
          </a:xfrm>
          <a:prstGeom prst="rect">
            <a:avLst/>
          </a:prstGeom>
          <a:solidFill>
            <a:srgbClr val="FADB7A"/>
          </a:solidFill>
        </p:spPr>
      </p:sp>
      <p:sp>
        <p:nvSpPr>
          <p:cNvPr name="TextBox 16" id="16"/>
          <p:cNvSpPr txBox="true"/>
          <p:nvPr/>
        </p:nvSpPr>
        <p:spPr>
          <a:xfrm rot="0">
            <a:off x="7175788" y="5076825"/>
            <a:ext cx="3936425" cy="704850"/>
          </a:xfrm>
          <a:prstGeom prst="rect">
            <a:avLst/>
          </a:prstGeom>
        </p:spPr>
        <p:txBody>
          <a:bodyPr anchor="t" rtlCol="false" tIns="0" lIns="0" bIns="0" rIns="0">
            <a:spAutoFit/>
          </a:bodyPr>
          <a:lstStyle/>
          <a:p>
            <a:pPr algn="l" marL="0" indent="0" lvl="0">
              <a:lnSpc>
                <a:spcPts val="5040"/>
              </a:lnSpc>
              <a:spcBef>
                <a:spcPct val="0"/>
              </a:spcBef>
            </a:pPr>
            <a:r>
              <a:rPr lang="en-US" sz="4200">
                <a:solidFill>
                  <a:srgbClr val="000000"/>
                </a:solidFill>
                <a:latin typeface="Codec Pro"/>
              </a:rPr>
              <a:t>Seek </a:t>
            </a:r>
          </a:p>
        </p:txBody>
      </p:sp>
      <p:sp>
        <p:nvSpPr>
          <p:cNvPr name="TextBox 17" id="17"/>
          <p:cNvSpPr txBox="true"/>
          <p:nvPr/>
        </p:nvSpPr>
        <p:spPr>
          <a:xfrm rot="0">
            <a:off x="6729462" y="5799762"/>
            <a:ext cx="4832422" cy="1319400"/>
          </a:xfrm>
          <a:prstGeom prst="rect">
            <a:avLst/>
          </a:prstGeom>
        </p:spPr>
        <p:txBody>
          <a:bodyPr anchor="t" rtlCol="false" tIns="0" lIns="0" bIns="0" rIns="0">
            <a:spAutoFit/>
          </a:bodyPr>
          <a:lstStyle/>
          <a:p>
            <a:pPr algn="just" marL="0" indent="0" lvl="0">
              <a:lnSpc>
                <a:spcPts val="3413"/>
              </a:lnSpc>
              <a:spcBef>
                <a:spcPct val="0"/>
              </a:spcBef>
            </a:pPr>
            <a:r>
              <a:rPr lang="en-US" sz="2437">
                <a:solidFill>
                  <a:srgbClr val="000000"/>
                </a:solidFill>
                <a:latin typeface="Codec Pro"/>
              </a:rPr>
              <a:t>Posiciona o ponteiro de arquivo para um local específico no arquivo</a:t>
            </a:r>
          </a:p>
        </p:txBody>
      </p:sp>
      <p:sp>
        <p:nvSpPr>
          <p:cNvPr name="AutoShape 18" id="18"/>
          <p:cNvSpPr/>
          <p:nvPr/>
        </p:nvSpPr>
        <p:spPr>
          <a:xfrm rot="0">
            <a:off x="12111682" y="4260457"/>
            <a:ext cx="4916092" cy="4773053"/>
          </a:xfrm>
          <a:prstGeom prst="rect">
            <a:avLst/>
          </a:prstGeom>
          <a:solidFill>
            <a:srgbClr val="FADB7A"/>
          </a:solidFill>
        </p:spPr>
      </p:sp>
      <p:sp>
        <p:nvSpPr>
          <p:cNvPr name="TextBox 19" id="19"/>
          <p:cNvSpPr txBox="true"/>
          <p:nvPr/>
        </p:nvSpPr>
        <p:spPr>
          <a:xfrm rot="0">
            <a:off x="12690040" y="4914066"/>
            <a:ext cx="3759375" cy="685672"/>
          </a:xfrm>
          <a:prstGeom prst="rect">
            <a:avLst/>
          </a:prstGeom>
        </p:spPr>
        <p:txBody>
          <a:bodyPr anchor="t" rtlCol="false" tIns="0" lIns="0" bIns="0" rIns="0">
            <a:spAutoFit/>
          </a:bodyPr>
          <a:lstStyle/>
          <a:p>
            <a:pPr algn="l" marL="0" indent="0" lvl="0">
              <a:lnSpc>
                <a:spcPts val="4813"/>
              </a:lnSpc>
              <a:spcBef>
                <a:spcPct val="0"/>
              </a:spcBef>
            </a:pPr>
            <a:r>
              <a:rPr lang="en-US" sz="4011">
                <a:solidFill>
                  <a:srgbClr val="000000"/>
                </a:solidFill>
                <a:latin typeface="Codec Pro"/>
              </a:rPr>
              <a:t>Rename</a:t>
            </a:r>
          </a:p>
        </p:txBody>
      </p:sp>
      <p:sp>
        <p:nvSpPr>
          <p:cNvPr name="TextBox 20" id="20"/>
          <p:cNvSpPr txBox="true"/>
          <p:nvPr/>
        </p:nvSpPr>
        <p:spPr>
          <a:xfrm rot="0">
            <a:off x="12432184" y="5799762"/>
            <a:ext cx="4263853" cy="1400810"/>
          </a:xfrm>
          <a:prstGeom prst="rect">
            <a:avLst/>
          </a:prstGeom>
        </p:spPr>
        <p:txBody>
          <a:bodyPr anchor="t" rtlCol="false" tIns="0" lIns="0" bIns="0" rIns="0">
            <a:spAutoFit/>
          </a:bodyPr>
          <a:lstStyle/>
          <a:p>
            <a:pPr algn="just" marL="0" indent="0" lvl="0">
              <a:lnSpc>
                <a:spcPts val="3640"/>
              </a:lnSpc>
              <a:spcBef>
                <a:spcPct val="0"/>
              </a:spcBef>
            </a:pPr>
            <a:r>
              <a:rPr lang="en-US" sz="2600">
                <a:solidFill>
                  <a:srgbClr val="000000"/>
                </a:solidFill>
                <a:latin typeface="Codec Pro"/>
              </a:rPr>
              <a:t>Responsável por renomear o nome de um arquivo já existente</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16890139" y="-1303995"/>
            <a:ext cx="1397861" cy="1387788"/>
          </a:xfrm>
          <a:prstGeom prst="rect">
            <a:avLst/>
          </a:prstGeom>
          <a:solidFill>
            <a:srgbClr val="FADB7A"/>
          </a:solidFill>
        </p:spPr>
      </p:sp>
      <p:sp>
        <p:nvSpPr>
          <p:cNvPr name="AutoShape 3" id="3"/>
          <p:cNvSpPr/>
          <p:nvPr/>
        </p:nvSpPr>
        <p:spPr>
          <a:xfrm rot="0">
            <a:off x="16890139" y="1471582"/>
            <a:ext cx="1397861" cy="1387788"/>
          </a:xfrm>
          <a:prstGeom prst="rect">
            <a:avLst/>
          </a:prstGeom>
          <a:solidFill>
            <a:srgbClr val="F4A100"/>
          </a:solidFill>
        </p:spPr>
      </p:sp>
      <p:sp>
        <p:nvSpPr>
          <p:cNvPr name="AutoShape 4" id="4"/>
          <p:cNvSpPr/>
          <p:nvPr/>
        </p:nvSpPr>
        <p:spPr>
          <a:xfrm rot="0">
            <a:off x="15492278" y="83793"/>
            <a:ext cx="1397861" cy="1387788"/>
          </a:xfrm>
          <a:prstGeom prst="rect">
            <a:avLst/>
          </a:prstGeom>
          <a:solidFill>
            <a:srgbClr val="EFC136"/>
          </a:solidFill>
        </p:spPr>
      </p:sp>
      <p:sp>
        <p:nvSpPr>
          <p:cNvPr name="AutoShape 5" id="5"/>
          <p:cNvSpPr/>
          <p:nvPr/>
        </p:nvSpPr>
        <p:spPr>
          <a:xfrm rot="0">
            <a:off x="0" y="-1997889"/>
            <a:ext cx="18288000" cy="4163365"/>
          </a:xfrm>
          <a:prstGeom prst="rect">
            <a:avLst/>
          </a:prstGeom>
          <a:solidFill>
            <a:srgbClr val="F4A100"/>
          </a:solidFill>
        </p:spPr>
      </p:sp>
      <p:sp>
        <p:nvSpPr>
          <p:cNvPr name="AutoShape 6" id="6"/>
          <p:cNvSpPr/>
          <p:nvPr/>
        </p:nvSpPr>
        <p:spPr>
          <a:xfrm rot="0">
            <a:off x="0" y="-1052982"/>
            <a:ext cx="18288000" cy="4163365"/>
          </a:xfrm>
          <a:prstGeom prst="rect">
            <a:avLst/>
          </a:prstGeom>
          <a:solidFill>
            <a:srgbClr val="F4F4F4"/>
          </a:solidFill>
        </p:spPr>
      </p:sp>
      <p:sp>
        <p:nvSpPr>
          <p:cNvPr name="AutoShape 7" id="7"/>
          <p:cNvSpPr/>
          <p:nvPr/>
        </p:nvSpPr>
        <p:spPr>
          <a:xfrm rot="0">
            <a:off x="16890139" y="-1008524"/>
            <a:ext cx="1397861" cy="1387788"/>
          </a:xfrm>
          <a:prstGeom prst="rect">
            <a:avLst/>
          </a:prstGeom>
          <a:solidFill>
            <a:srgbClr val="FADB7A"/>
          </a:solidFill>
        </p:spPr>
      </p:sp>
      <p:sp>
        <p:nvSpPr>
          <p:cNvPr name="AutoShape 8" id="8"/>
          <p:cNvSpPr/>
          <p:nvPr/>
        </p:nvSpPr>
        <p:spPr>
          <a:xfrm rot="0">
            <a:off x="16890139" y="1767053"/>
            <a:ext cx="1397861" cy="1387788"/>
          </a:xfrm>
          <a:prstGeom prst="rect">
            <a:avLst/>
          </a:prstGeom>
          <a:solidFill>
            <a:srgbClr val="F4A100"/>
          </a:solidFill>
        </p:spPr>
      </p:sp>
      <p:sp>
        <p:nvSpPr>
          <p:cNvPr name="AutoShape 9" id="9"/>
          <p:cNvSpPr/>
          <p:nvPr/>
        </p:nvSpPr>
        <p:spPr>
          <a:xfrm rot="0">
            <a:off x="15492278" y="379264"/>
            <a:ext cx="1397861" cy="1387788"/>
          </a:xfrm>
          <a:prstGeom prst="rect">
            <a:avLst/>
          </a:prstGeom>
          <a:solidFill>
            <a:srgbClr val="EFC136"/>
          </a:solidFill>
        </p:spPr>
      </p:sp>
      <p:sp>
        <p:nvSpPr>
          <p:cNvPr name="AutoShape 10" id="10"/>
          <p:cNvSpPr/>
          <p:nvPr/>
        </p:nvSpPr>
        <p:spPr>
          <a:xfrm rot="0">
            <a:off x="14094417" y="1767053"/>
            <a:ext cx="1397861" cy="1387788"/>
          </a:xfrm>
          <a:prstGeom prst="rect">
            <a:avLst/>
          </a:prstGeom>
          <a:solidFill>
            <a:srgbClr val="F4A100"/>
          </a:solidFill>
        </p:spPr>
      </p:sp>
      <p:sp>
        <p:nvSpPr>
          <p:cNvPr name="TextBox 11" id="11"/>
          <p:cNvSpPr txBox="true"/>
          <p:nvPr/>
        </p:nvSpPr>
        <p:spPr>
          <a:xfrm rot="0">
            <a:off x="1028700" y="962025"/>
            <a:ext cx="15667337" cy="1171575"/>
          </a:xfrm>
          <a:prstGeom prst="rect">
            <a:avLst/>
          </a:prstGeom>
        </p:spPr>
        <p:txBody>
          <a:bodyPr anchor="t" rtlCol="false" tIns="0" lIns="0" bIns="0" rIns="0">
            <a:spAutoFit/>
          </a:bodyPr>
          <a:lstStyle/>
          <a:p>
            <a:pPr>
              <a:lnSpc>
                <a:spcPts val="8760"/>
              </a:lnSpc>
            </a:pPr>
            <a:r>
              <a:rPr lang="en-US" sz="7300">
                <a:solidFill>
                  <a:srgbClr val="000000"/>
                </a:solidFill>
                <a:latin typeface="Poppins Bold"/>
              </a:rPr>
              <a:t>Operações sobre Arquivos</a:t>
            </a:r>
          </a:p>
        </p:txBody>
      </p:sp>
      <p:sp>
        <p:nvSpPr>
          <p:cNvPr name="AutoShape 12" id="12"/>
          <p:cNvSpPr/>
          <p:nvPr/>
        </p:nvSpPr>
        <p:spPr>
          <a:xfrm rot="0">
            <a:off x="1032047" y="4260457"/>
            <a:ext cx="5147618" cy="4773053"/>
          </a:xfrm>
          <a:prstGeom prst="rect">
            <a:avLst/>
          </a:prstGeom>
          <a:solidFill>
            <a:srgbClr val="FADB7A"/>
          </a:solidFill>
        </p:spPr>
      </p:sp>
      <p:sp>
        <p:nvSpPr>
          <p:cNvPr name="TextBox 13" id="13"/>
          <p:cNvSpPr txBox="true"/>
          <p:nvPr/>
        </p:nvSpPr>
        <p:spPr>
          <a:xfrm rot="0">
            <a:off x="1376466" y="5799762"/>
            <a:ext cx="4326950" cy="2315210"/>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000000"/>
                </a:solidFill>
                <a:latin typeface="Codec Pro"/>
              </a:rPr>
              <a:t>Travar um arquivo ou uma parte de um arquivo impede a existência de vários acessos simultâneos por diferentes processos</a:t>
            </a:r>
          </a:p>
        </p:txBody>
      </p:sp>
      <p:sp>
        <p:nvSpPr>
          <p:cNvPr name="TextBox 14" id="14"/>
          <p:cNvSpPr txBox="true"/>
          <p:nvPr/>
        </p:nvSpPr>
        <p:spPr>
          <a:xfrm rot="0">
            <a:off x="1637644" y="5076825"/>
            <a:ext cx="3936425" cy="704850"/>
          </a:xfrm>
          <a:prstGeom prst="rect">
            <a:avLst/>
          </a:prstGeom>
        </p:spPr>
        <p:txBody>
          <a:bodyPr anchor="t" rtlCol="false" tIns="0" lIns="0" bIns="0" rIns="0">
            <a:spAutoFit/>
          </a:bodyPr>
          <a:lstStyle/>
          <a:p>
            <a:pPr algn="l" marL="0" indent="0" lvl="0">
              <a:lnSpc>
                <a:spcPts val="5040"/>
              </a:lnSpc>
              <a:spcBef>
                <a:spcPct val="0"/>
              </a:spcBef>
            </a:pPr>
            <a:r>
              <a:rPr lang="en-US" sz="4200">
                <a:solidFill>
                  <a:srgbClr val="000000"/>
                </a:solidFill>
                <a:latin typeface="Codec Pro"/>
              </a:rPr>
              <a:t>Lock</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3878657"/>
            <a:ext cx="18288000" cy="6408343"/>
          </a:xfrm>
          <a:prstGeom prst="rect">
            <a:avLst/>
          </a:prstGeom>
          <a:solidFill>
            <a:srgbClr val="191919"/>
          </a:solidFill>
        </p:spPr>
      </p:sp>
      <p:sp>
        <p:nvSpPr>
          <p:cNvPr name="AutoShape 3" id="3"/>
          <p:cNvSpPr/>
          <p:nvPr/>
        </p:nvSpPr>
        <p:spPr>
          <a:xfrm rot="0">
            <a:off x="0" y="-1260179"/>
            <a:ext cx="18288000" cy="4163365"/>
          </a:xfrm>
          <a:prstGeom prst="rect">
            <a:avLst/>
          </a:prstGeom>
          <a:solidFill>
            <a:srgbClr val="F4A100"/>
          </a:solidFill>
        </p:spPr>
      </p:sp>
      <p:sp>
        <p:nvSpPr>
          <p:cNvPr name="AutoShape 4" id="4"/>
          <p:cNvSpPr/>
          <p:nvPr/>
        </p:nvSpPr>
        <p:spPr>
          <a:xfrm rot="0">
            <a:off x="16890139" y="-566284"/>
            <a:ext cx="1397861" cy="1387788"/>
          </a:xfrm>
          <a:prstGeom prst="rect">
            <a:avLst/>
          </a:prstGeom>
          <a:solidFill>
            <a:srgbClr val="FADB7A"/>
          </a:solidFill>
        </p:spPr>
      </p:sp>
      <p:sp>
        <p:nvSpPr>
          <p:cNvPr name="AutoShape 5" id="5"/>
          <p:cNvSpPr/>
          <p:nvPr/>
        </p:nvSpPr>
        <p:spPr>
          <a:xfrm rot="0">
            <a:off x="16890139" y="2209292"/>
            <a:ext cx="1397861" cy="1387788"/>
          </a:xfrm>
          <a:prstGeom prst="rect">
            <a:avLst/>
          </a:prstGeom>
          <a:solidFill>
            <a:srgbClr val="F4A100"/>
          </a:solidFill>
        </p:spPr>
      </p:sp>
      <p:sp>
        <p:nvSpPr>
          <p:cNvPr name="AutoShape 6" id="6"/>
          <p:cNvSpPr/>
          <p:nvPr/>
        </p:nvSpPr>
        <p:spPr>
          <a:xfrm rot="0">
            <a:off x="15492278" y="821504"/>
            <a:ext cx="1397861" cy="1387788"/>
          </a:xfrm>
          <a:prstGeom prst="rect">
            <a:avLst/>
          </a:prstGeom>
          <a:solidFill>
            <a:srgbClr val="EFC136"/>
          </a:solidFill>
        </p:spPr>
      </p:sp>
      <p:sp>
        <p:nvSpPr>
          <p:cNvPr name="AutoShape 7" id="7"/>
          <p:cNvSpPr/>
          <p:nvPr/>
        </p:nvSpPr>
        <p:spPr>
          <a:xfrm rot="0">
            <a:off x="0" y="-270813"/>
            <a:ext cx="18288000" cy="4163365"/>
          </a:xfrm>
          <a:prstGeom prst="rect">
            <a:avLst/>
          </a:prstGeom>
          <a:solidFill>
            <a:srgbClr val="F4F4F4"/>
          </a:solidFill>
        </p:spPr>
      </p:sp>
      <p:sp>
        <p:nvSpPr>
          <p:cNvPr name="AutoShape 8" id="8"/>
          <p:cNvSpPr/>
          <p:nvPr/>
        </p:nvSpPr>
        <p:spPr>
          <a:xfrm rot="0">
            <a:off x="16890139" y="-270813"/>
            <a:ext cx="1397861" cy="1387788"/>
          </a:xfrm>
          <a:prstGeom prst="rect">
            <a:avLst/>
          </a:prstGeom>
          <a:solidFill>
            <a:srgbClr val="FADB7A"/>
          </a:solidFill>
        </p:spPr>
      </p:sp>
      <p:sp>
        <p:nvSpPr>
          <p:cNvPr name="AutoShape 9" id="9"/>
          <p:cNvSpPr/>
          <p:nvPr/>
        </p:nvSpPr>
        <p:spPr>
          <a:xfrm rot="0">
            <a:off x="16890139" y="2504763"/>
            <a:ext cx="1397861" cy="1387788"/>
          </a:xfrm>
          <a:prstGeom prst="rect">
            <a:avLst/>
          </a:prstGeom>
          <a:solidFill>
            <a:srgbClr val="F4A100"/>
          </a:solidFill>
        </p:spPr>
      </p:sp>
      <p:sp>
        <p:nvSpPr>
          <p:cNvPr name="AutoShape 10" id="10"/>
          <p:cNvSpPr/>
          <p:nvPr/>
        </p:nvSpPr>
        <p:spPr>
          <a:xfrm rot="0">
            <a:off x="15492278" y="1116975"/>
            <a:ext cx="1397861" cy="1387788"/>
          </a:xfrm>
          <a:prstGeom prst="rect">
            <a:avLst/>
          </a:prstGeom>
          <a:solidFill>
            <a:srgbClr val="EFC136"/>
          </a:solidFill>
        </p:spPr>
      </p:sp>
      <p:sp>
        <p:nvSpPr>
          <p:cNvPr name="AutoShape 11" id="11"/>
          <p:cNvSpPr/>
          <p:nvPr/>
        </p:nvSpPr>
        <p:spPr>
          <a:xfrm rot="0">
            <a:off x="14094417" y="2504763"/>
            <a:ext cx="1397861" cy="1387788"/>
          </a:xfrm>
          <a:prstGeom prst="rect">
            <a:avLst/>
          </a:prstGeom>
          <a:solidFill>
            <a:srgbClr val="F4A100"/>
          </a:solidFill>
        </p:spPr>
      </p:sp>
      <p:sp>
        <p:nvSpPr>
          <p:cNvPr name="Freeform 12" id="12"/>
          <p:cNvSpPr/>
          <p:nvPr/>
        </p:nvSpPr>
        <p:spPr>
          <a:xfrm flipH="false" flipV="false" rot="0">
            <a:off x="11850973" y="5143500"/>
            <a:ext cx="4486889" cy="2804305"/>
          </a:xfrm>
          <a:custGeom>
            <a:avLst/>
            <a:gdLst/>
            <a:ahLst/>
            <a:cxnLst/>
            <a:rect r="r" b="b" t="t" l="l"/>
            <a:pathLst>
              <a:path h="2804305" w="4486889">
                <a:moveTo>
                  <a:pt x="0" y="0"/>
                </a:moveTo>
                <a:lnTo>
                  <a:pt x="4486888" y="0"/>
                </a:lnTo>
                <a:lnTo>
                  <a:pt x="4486888" y="2804305"/>
                </a:lnTo>
                <a:lnTo>
                  <a:pt x="0" y="2804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4283076"/>
            <a:ext cx="8115300" cy="4770121"/>
          </a:xfrm>
          <a:prstGeom prst="rect">
            <a:avLst/>
          </a:prstGeom>
        </p:spPr>
        <p:txBody>
          <a:bodyPr anchor="t" rtlCol="false" tIns="0" lIns="0" bIns="0" rIns="0">
            <a:spAutoFit/>
          </a:bodyPr>
          <a:lstStyle/>
          <a:p>
            <a:pPr algn="just">
              <a:lnSpc>
                <a:spcPts val="3779"/>
              </a:lnSpc>
              <a:spcBef>
                <a:spcPct val="0"/>
              </a:spcBef>
            </a:pPr>
            <a:r>
              <a:rPr lang="en-US" sz="2699">
                <a:solidFill>
                  <a:srgbClr val="FFFFFF"/>
                </a:solidFill>
                <a:latin typeface="Poppins"/>
              </a:rPr>
              <a:t>O gerenciamento de a</a:t>
            </a:r>
            <a:r>
              <a:rPr lang="en-US" sz="2699">
                <a:solidFill>
                  <a:srgbClr val="FFFFFF"/>
                </a:solidFill>
                <a:latin typeface="Poppins"/>
              </a:rPr>
              <a:t>rquivos é um conjunto de regras que faz a gestão adequada dos dados, garantindo que eles sejam armazenados, organizados, acessados e mantidos de forma eficaz e segura</a:t>
            </a:r>
          </a:p>
          <a:p>
            <a:pPr algn="just">
              <a:lnSpc>
                <a:spcPts val="3779"/>
              </a:lnSpc>
              <a:spcBef>
                <a:spcPct val="0"/>
              </a:spcBef>
            </a:pPr>
          </a:p>
          <a:p>
            <a:pPr algn="just">
              <a:lnSpc>
                <a:spcPts val="3779"/>
              </a:lnSpc>
              <a:spcBef>
                <a:spcPct val="0"/>
              </a:spcBef>
            </a:pPr>
            <a:r>
              <a:rPr lang="en-US" sz="2699">
                <a:solidFill>
                  <a:srgbClr val="FFFFFF"/>
                </a:solidFill>
                <a:latin typeface="Poppins"/>
              </a:rPr>
              <a:t>Para melhor entendermos, imaginemos o seguinte cenário: Campo de futebol que se transformará em estacionamento</a:t>
            </a:r>
          </a:p>
          <a:p>
            <a:pPr algn="just">
              <a:lnSpc>
                <a:spcPts val="3779"/>
              </a:lnSpc>
              <a:spcBef>
                <a:spcPct val="0"/>
              </a:spcBef>
            </a:pPr>
          </a:p>
        </p:txBody>
      </p:sp>
      <p:sp>
        <p:nvSpPr>
          <p:cNvPr name="TextBox 14" id="14"/>
          <p:cNvSpPr txBox="true"/>
          <p:nvPr/>
        </p:nvSpPr>
        <p:spPr>
          <a:xfrm rot="0">
            <a:off x="837323" y="1202132"/>
            <a:ext cx="14050674" cy="2057400"/>
          </a:xfrm>
          <a:prstGeom prst="rect">
            <a:avLst/>
          </a:prstGeom>
        </p:spPr>
        <p:txBody>
          <a:bodyPr anchor="t" rtlCol="false" tIns="0" lIns="0" bIns="0" rIns="0">
            <a:spAutoFit/>
          </a:bodyPr>
          <a:lstStyle/>
          <a:p>
            <a:pPr>
              <a:lnSpc>
                <a:spcPts val="7920"/>
              </a:lnSpc>
            </a:pPr>
            <a:r>
              <a:rPr lang="en-US" sz="6600">
                <a:solidFill>
                  <a:srgbClr val="191919"/>
                </a:solidFill>
                <a:latin typeface="Poppins Bold"/>
              </a:rPr>
              <a:t>Como funciona o gerencimento de arquivo?</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3878657"/>
            <a:ext cx="18288000" cy="6408343"/>
          </a:xfrm>
          <a:prstGeom prst="rect">
            <a:avLst/>
          </a:prstGeom>
          <a:solidFill>
            <a:srgbClr val="191919"/>
          </a:solidFill>
        </p:spPr>
      </p:sp>
      <p:sp>
        <p:nvSpPr>
          <p:cNvPr name="AutoShape 3" id="3"/>
          <p:cNvSpPr/>
          <p:nvPr/>
        </p:nvSpPr>
        <p:spPr>
          <a:xfrm rot="0">
            <a:off x="0" y="-1260179"/>
            <a:ext cx="18288000" cy="4163365"/>
          </a:xfrm>
          <a:prstGeom prst="rect">
            <a:avLst/>
          </a:prstGeom>
          <a:solidFill>
            <a:srgbClr val="F4A100"/>
          </a:solidFill>
        </p:spPr>
      </p:sp>
      <p:sp>
        <p:nvSpPr>
          <p:cNvPr name="AutoShape 4" id="4"/>
          <p:cNvSpPr/>
          <p:nvPr/>
        </p:nvSpPr>
        <p:spPr>
          <a:xfrm rot="0">
            <a:off x="16890139" y="-566284"/>
            <a:ext cx="1397861" cy="1387788"/>
          </a:xfrm>
          <a:prstGeom prst="rect">
            <a:avLst/>
          </a:prstGeom>
          <a:solidFill>
            <a:srgbClr val="FADB7A"/>
          </a:solidFill>
        </p:spPr>
      </p:sp>
      <p:sp>
        <p:nvSpPr>
          <p:cNvPr name="AutoShape 5" id="5"/>
          <p:cNvSpPr/>
          <p:nvPr/>
        </p:nvSpPr>
        <p:spPr>
          <a:xfrm rot="0">
            <a:off x="16890139" y="2209292"/>
            <a:ext cx="1397861" cy="1387788"/>
          </a:xfrm>
          <a:prstGeom prst="rect">
            <a:avLst/>
          </a:prstGeom>
          <a:solidFill>
            <a:srgbClr val="F4A100"/>
          </a:solidFill>
        </p:spPr>
      </p:sp>
      <p:sp>
        <p:nvSpPr>
          <p:cNvPr name="AutoShape 6" id="6"/>
          <p:cNvSpPr/>
          <p:nvPr/>
        </p:nvSpPr>
        <p:spPr>
          <a:xfrm rot="0">
            <a:off x="15492278" y="821504"/>
            <a:ext cx="1397861" cy="1387788"/>
          </a:xfrm>
          <a:prstGeom prst="rect">
            <a:avLst/>
          </a:prstGeom>
          <a:solidFill>
            <a:srgbClr val="EFC136"/>
          </a:solidFill>
        </p:spPr>
      </p:sp>
      <p:sp>
        <p:nvSpPr>
          <p:cNvPr name="AutoShape 7" id="7"/>
          <p:cNvSpPr/>
          <p:nvPr/>
        </p:nvSpPr>
        <p:spPr>
          <a:xfrm rot="0">
            <a:off x="0" y="-270813"/>
            <a:ext cx="18288000" cy="4163365"/>
          </a:xfrm>
          <a:prstGeom prst="rect">
            <a:avLst/>
          </a:prstGeom>
          <a:solidFill>
            <a:srgbClr val="F4F4F4"/>
          </a:solidFill>
        </p:spPr>
      </p:sp>
      <p:sp>
        <p:nvSpPr>
          <p:cNvPr name="AutoShape 8" id="8"/>
          <p:cNvSpPr/>
          <p:nvPr/>
        </p:nvSpPr>
        <p:spPr>
          <a:xfrm rot="0">
            <a:off x="16890139" y="-270813"/>
            <a:ext cx="1397861" cy="1387788"/>
          </a:xfrm>
          <a:prstGeom prst="rect">
            <a:avLst/>
          </a:prstGeom>
          <a:solidFill>
            <a:srgbClr val="FADB7A"/>
          </a:solidFill>
        </p:spPr>
      </p:sp>
      <p:sp>
        <p:nvSpPr>
          <p:cNvPr name="AutoShape 9" id="9"/>
          <p:cNvSpPr/>
          <p:nvPr/>
        </p:nvSpPr>
        <p:spPr>
          <a:xfrm rot="0">
            <a:off x="16890139" y="2504763"/>
            <a:ext cx="1397861" cy="1387788"/>
          </a:xfrm>
          <a:prstGeom prst="rect">
            <a:avLst/>
          </a:prstGeom>
          <a:solidFill>
            <a:srgbClr val="F4A100"/>
          </a:solidFill>
        </p:spPr>
      </p:sp>
      <p:sp>
        <p:nvSpPr>
          <p:cNvPr name="AutoShape 10" id="10"/>
          <p:cNvSpPr/>
          <p:nvPr/>
        </p:nvSpPr>
        <p:spPr>
          <a:xfrm rot="0">
            <a:off x="15492278" y="1116975"/>
            <a:ext cx="1397861" cy="1387788"/>
          </a:xfrm>
          <a:prstGeom prst="rect">
            <a:avLst/>
          </a:prstGeom>
          <a:solidFill>
            <a:srgbClr val="EFC136"/>
          </a:solidFill>
        </p:spPr>
      </p:sp>
      <p:sp>
        <p:nvSpPr>
          <p:cNvPr name="AutoShape 11" id="11"/>
          <p:cNvSpPr/>
          <p:nvPr/>
        </p:nvSpPr>
        <p:spPr>
          <a:xfrm rot="0">
            <a:off x="14094417" y="2504763"/>
            <a:ext cx="1397861" cy="1387788"/>
          </a:xfrm>
          <a:prstGeom prst="rect">
            <a:avLst/>
          </a:prstGeom>
          <a:solidFill>
            <a:srgbClr val="F4A100"/>
          </a:solidFill>
        </p:spPr>
      </p:sp>
      <p:sp>
        <p:nvSpPr>
          <p:cNvPr name="Freeform 12" id="12"/>
          <p:cNvSpPr/>
          <p:nvPr/>
        </p:nvSpPr>
        <p:spPr>
          <a:xfrm flipH="false" flipV="false" rot="0">
            <a:off x="11468631" y="5143500"/>
            <a:ext cx="5421508" cy="3634035"/>
          </a:xfrm>
          <a:custGeom>
            <a:avLst/>
            <a:gdLst/>
            <a:ahLst/>
            <a:cxnLst/>
            <a:rect r="r" b="b" t="t" l="l"/>
            <a:pathLst>
              <a:path h="3634035" w="5421508">
                <a:moveTo>
                  <a:pt x="0" y="0"/>
                </a:moveTo>
                <a:lnTo>
                  <a:pt x="5421508" y="0"/>
                </a:lnTo>
                <a:lnTo>
                  <a:pt x="5421508" y="3634035"/>
                </a:lnTo>
                <a:lnTo>
                  <a:pt x="0" y="363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4283076"/>
            <a:ext cx="8115300" cy="5722621"/>
          </a:xfrm>
          <a:prstGeom prst="rect">
            <a:avLst/>
          </a:prstGeom>
        </p:spPr>
        <p:txBody>
          <a:bodyPr anchor="t" rtlCol="false" tIns="0" lIns="0" bIns="0" rIns="0">
            <a:spAutoFit/>
          </a:bodyPr>
          <a:lstStyle/>
          <a:p>
            <a:pPr algn="just">
              <a:lnSpc>
                <a:spcPts val="3779"/>
              </a:lnSpc>
              <a:spcBef>
                <a:spcPct val="0"/>
              </a:spcBef>
            </a:pPr>
            <a:r>
              <a:rPr lang="en-US" sz="2699">
                <a:solidFill>
                  <a:srgbClr val="FFFFFF"/>
                </a:solidFill>
                <a:latin typeface="Poppins"/>
              </a:rPr>
              <a:t>Quando você decide transformar um campo de f</a:t>
            </a:r>
            <a:r>
              <a:rPr lang="en-US" sz="2699">
                <a:solidFill>
                  <a:srgbClr val="FFFFFF"/>
                </a:solidFill>
                <a:latin typeface="Poppins"/>
              </a:rPr>
              <a:t>utebol em um estacionamento, a primeira etapa é preparar o terreno</a:t>
            </a:r>
          </a:p>
          <a:p>
            <a:pPr algn="just">
              <a:lnSpc>
                <a:spcPts val="3779"/>
              </a:lnSpc>
              <a:spcBef>
                <a:spcPct val="0"/>
              </a:spcBef>
            </a:pPr>
          </a:p>
          <a:p>
            <a:pPr algn="just">
              <a:lnSpc>
                <a:spcPts val="3779"/>
              </a:lnSpc>
              <a:spcBef>
                <a:spcPct val="0"/>
              </a:spcBef>
            </a:pPr>
            <a:r>
              <a:rPr lang="en-US" sz="2699">
                <a:solidFill>
                  <a:srgbClr val="FFFFFF"/>
                </a:solidFill>
                <a:latin typeface="Poppins"/>
              </a:rPr>
              <a:t>Isso é semelhante à criação de um novo arquivo em um sistema de computador. Você precisa atribuir espaço no disco rígido ou na memória para o arquivo, assim como precisa limpar e nivelar o terreno para o estacionamento.</a:t>
            </a:r>
          </a:p>
          <a:p>
            <a:pPr algn="just">
              <a:lnSpc>
                <a:spcPts val="3779"/>
              </a:lnSpc>
              <a:spcBef>
                <a:spcPct val="0"/>
              </a:spcBef>
            </a:pPr>
          </a:p>
          <a:p>
            <a:pPr algn="just">
              <a:lnSpc>
                <a:spcPts val="3779"/>
              </a:lnSpc>
              <a:spcBef>
                <a:spcPct val="0"/>
              </a:spcBef>
            </a:pPr>
          </a:p>
        </p:txBody>
      </p:sp>
      <p:sp>
        <p:nvSpPr>
          <p:cNvPr name="TextBox 14" id="14"/>
          <p:cNvSpPr txBox="true"/>
          <p:nvPr/>
        </p:nvSpPr>
        <p:spPr>
          <a:xfrm rot="0">
            <a:off x="837323" y="1202132"/>
            <a:ext cx="14050674" cy="3057525"/>
          </a:xfrm>
          <a:prstGeom prst="rect">
            <a:avLst/>
          </a:prstGeom>
        </p:spPr>
        <p:txBody>
          <a:bodyPr anchor="t" rtlCol="false" tIns="0" lIns="0" bIns="0" rIns="0">
            <a:spAutoFit/>
          </a:bodyPr>
          <a:lstStyle/>
          <a:p>
            <a:pPr>
              <a:lnSpc>
                <a:spcPts val="7920"/>
              </a:lnSpc>
            </a:pPr>
            <a:r>
              <a:rPr lang="en-US" sz="6600">
                <a:solidFill>
                  <a:srgbClr val="191919"/>
                </a:solidFill>
                <a:latin typeface="Poppins Bold"/>
              </a:rPr>
              <a:t>Preparação do terreno - Criação dos arquivos</a:t>
            </a:r>
          </a:p>
          <a:p>
            <a:pPr>
              <a:lnSpc>
                <a:spcPts val="7920"/>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3878657"/>
            <a:ext cx="18288000" cy="6408343"/>
          </a:xfrm>
          <a:prstGeom prst="rect">
            <a:avLst/>
          </a:prstGeom>
          <a:solidFill>
            <a:srgbClr val="191919"/>
          </a:solidFill>
        </p:spPr>
      </p:sp>
      <p:sp>
        <p:nvSpPr>
          <p:cNvPr name="AutoShape 3" id="3"/>
          <p:cNvSpPr/>
          <p:nvPr/>
        </p:nvSpPr>
        <p:spPr>
          <a:xfrm rot="0">
            <a:off x="0" y="-1260179"/>
            <a:ext cx="18288000" cy="4163365"/>
          </a:xfrm>
          <a:prstGeom prst="rect">
            <a:avLst/>
          </a:prstGeom>
          <a:solidFill>
            <a:srgbClr val="F4A100"/>
          </a:solidFill>
        </p:spPr>
      </p:sp>
      <p:sp>
        <p:nvSpPr>
          <p:cNvPr name="AutoShape 4" id="4"/>
          <p:cNvSpPr/>
          <p:nvPr/>
        </p:nvSpPr>
        <p:spPr>
          <a:xfrm rot="0">
            <a:off x="16890139" y="-566284"/>
            <a:ext cx="1397861" cy="1387788"/>
          </a:xfrm>
          <a:prstGeom prst="rect">
            <a:avLst/>
          </a:prstGeom>
          <a:solidFill>
            <a:srgbClr val="FADB7A"/>
          </a:solidFill>
        </p:spPr>
      </p:sp>
      <p:sp>
        <p:nvSpPr>
          <p:cNvPr name="AutoShape 5" id="5"/>
          <p:cNvSpPr/>
          <p:nvPr/>
        </p:nvSpPr>
        <p:spPr>
          <a:xfrm rot="0">
            <a:off x="16890139" y="2209292"/>
            <a:ext cx="1397861" cy="1387788"/>
          </a:xfrm>
          <a:prstGeom prst="rect">
            <a:avLst/>
          </a:prstGeom>
          <a:solidFill>
            <a:srgbClr val="F4A100"/>
          </a:solidFill>
        </p:spPr>
      </p:sp>
      <p:sp>
        <p:nvSpPr>
          <p:cNvPr name="AutoShape 6" id="6"/>
          <p:cNvSpPr/>
          <p:nvPr/>
        </p:nvSpPr>
        <p:spPr>
          <a:xfrm rot="0">
            <a:off x="15492278" y="821504"/>
            <a:ext cx="1397861" cy="1387788"/>
          </a:xfrm>
          <a:prstGeom prst="rect">
            <a:avLst/>
          </a:prstGeom>
          <a:solidFill>
            <a:srgbClr val="EFC136"/>
          </a:solidFill>
        </p:spPr>
      </p:sp>
      <p:sp>
        <p:nvSpPr>
          <p:cNvPr name="AutoShape 7" id="7"/>
          <p:cNvSpPr/>
          <p:nvPr/>
        </p:nvSpPr>
        <p:spPr>
          <a:xfrm rot="0">
            <a:off x="0" y="-270813"/>
            <a:ext cx="18288000" cy="4163365"/>
          </a:xfrm>
          <a:prstGeom prst="rect">
            <a:avLst/>
          </a:prstGeom>
          <a:solidFill>
            <a:srgbClr val="F4F4F4"/>
          </a:solidFill>
        </p:spPr>
      </p:sp>
      <p:sp>
        <p:nvSpPr>
          <p:cNvPr name="AutoShape 8" id="8"/>
          <p:cNvSpPr/>
          <p:nvPr/>
        </p:nvSpPr>
        <p:spPr>
          <a:xfrm rot="0">
            <a:off x="16890139" y="-270813"/>
            <a:ext cx="1397861" cy="1387788"/>
          </a:xfrm>
          <a:prstGeom prst="rect">
            <a:avLst/>
          </a:prstGeom>
          <a:solidFill>
            <a:srgbClr val="FADB7A"/>
          </a:solidFill>
        </p:spPr>
      </p:sp>
      <p:sp>
        <p:nvSpPr>
          <p:cNvPr name="AutoShape 9" id="9"/>
          <p:cNvSpPr/>
          <p:nvPr/>
        </p:nvSpPr>
        <p:spPr>
          <a:xfrm rot="0">
            <a:off x="16890139" y="2504763"/>
            <a:ext cx="1397861" cy="1387788"/>
          </a:xfrm>
          <a:prstGeom prst="rect">
            <a:avLst/>
          </a:prstGeom>
          <a:solidFill>
            <a:srgbClr val="F4A100"/>
          </a:solidFill>
        </p:spPr>
      </p:sp>
      <p:sp>
        <p:nvSpPr>
          <p:cNvPr name="AutoShape 10" id="10"/>
          <p:cNvSpPr/>
          <p:nvPr/>
        </p:nvSpPr>
        <p:spPr>
          <a:xfrm rot="0">
            <a:off x="15492278" y="1116975"/>
            <a:ext cx="1397861" cy="1387788"/>
          </a:xfrm>
          <a:prstGeom prst="rect">
            <a:avLst/>
          </a:prstGeom>
          <a:solidFill>
            <a:srgbClr val="EFC136"/>
          </a:solidFill>
        </p:spPr>
      </p:sp>
      <p:sp>
        <p:nvSpPr>
          <p:cNvPr name="AutoShape 11" id="11"/>
          <p:cNvSpPr/>
          <p:nvPr/>
        </p:nvSpPr>
        <p:spPr>
          <a:xfrm rot="0">
            <a:off x="14094417" y="2504763"/>
            <a:ext cx="1397861" cy="1387788"/>
          </a:xfrm>
          <a:prstGeom prst="rect">
            <a:avLst/>
          </a:prstGeom>
          <a:solidFill>
            <a:srgbClr val="F4A100"/>
          </a:solidFill>
        </p:spPr>
      </p:sp>
      <p:sp>
        <p:nvSpPr>
          <p:cNvPr name="Freeform 12" id="12"/>
          <p:cNvSpPr/>
          <p:nvPr/>
        </p:nvSpPr>
        <p:spPr>
          <a:xfrm flipH="false" flipV="false" rot="0">
            <a:off x="11468631" y="5143500"/>
            <a:ext cx="5421508" cy="3634035"/>
          </a:xfrm>
          <a:custGeom>
            <a:avLst/>
            <a:gdLst/>
            <a:ahLst/>
            <a:cxnLst/>
            <a:rect r="r" b="b" t="t" l="l"/>
            <a:pathLst>
              <a:path h="3634035" w="5421508">
                <a:moveTo>
                  <a:pt x="0" y="0"/>
                </a:moveTo>
                <a:lnTo>
                  <a:pt x="5421508" y="0"/>
                </a:lnTo>
                <a:lnTo>
                  <a:pt x="5421508" y="3634035"/>
                </a:lnTo>
                <a:lnTo>
                  <a:pt x="0" y="363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10778674" y="5848044"/>
            <a:ext cx="3619449" cy="2239534"/>
          </a:xfrm>
          <a:custGeom>
            <a:avLst/>
            <a:gdLst/>
            <a:ahLst/>
            <a:cxnLst/>
            <a:rect r="r" b="b" t="t" l="l"/>
            <a:pathLst>
              <a:path h="2239534" w="3619449">
                <a:moveTo>
                  <a:pt x="0" y="0"/>
                </a:moveTo>
                <a:lnTo>
                  <a:pt x="3619448" y="0"/>
                </a:lnTo>
                <a:lnTo>
                  <a:pt x="3619448" y="2239534"/>
                </a:lnTo>
                <a:lnTo>
                  <a:pt x="0" y="2239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028700" y="4283076"/>
            <a:ext cx="8115300" cy="4293871"/>
          </a:xfrm>
          <a:prstGeom prst="rect">
            <a:avLst/>
          </a:prstGeom>
        </p:spPr>
        <p:txBody>
          <a:bodyPr anchor="t" rtlCol="false" tIns="0" lIns="0" bIns="0" rIns="0">
            <a:spAutoFit/>
          </a:bodyPr>
          <a:lstStyle/>
          <a:p>
            <a:pPr algn="just">
              <a:lnSpc>
                <a:spcPts val="3779"/>
              </a:lnSpc>
              <a:spcBef>
                <a:spcPct val="0"/>
              </a:spcBef>
            </a:pPr>
            <a:r>
              <a:rPr lang="en-US" sz="2699">
                <a:solidFill>
                  <a:srgbClr val="FFFFFF"/>
                </a:solidFill>
                <a:latin typeface="Poppins"/>
              </a:rPr>
              <a:t>Assim como você projetaria</a:t>
            </a:r>
            <a:r>
              <a:rPr lang="en-US" sz="2699">
                <a:solidFill>
                  <a:srgbClr val="FFFFFF"/>
                </a:solidFill>
                <a:latin typeface="Poppins"/>
              </a:rPr>
              <a:t> um estacionamento com linhas, vagas e entradas, a organização de arquivos envolve o design da estrutura de pastas e subpastas no sistema de arquivos</a:t>
            </a:r>
          </a:p>
          <a:p>
            <a:pPr algn="just">
              <a:lnSpc>
                <a:spcPts val="3779"/>
              </a:lnSpc>
              <a:spcBef>
                <a:spcPct val="0"/>
              </a:spcBef>
            </a:pPr>
          </a:p>
          <a:p>
            <a:pPr algn="just">
              <a:lnSpc>
                <a:spcPts val="3779"/>
              </a:lnSpc>
              <a:spcBef>
                <a:spcPct val="0"/>
              </a:spcBef>
            </a:pPr>
            <a:r>
              <a:rPr lang="en-US" sz="2699">
                <a:solidFill>
                  <a:srgbClr val="FFFFFF"/>
                </a:solidFill>
                <a:latin typeface="Poppins"/>
              </a:rPr>
              <a:t>É importante organizar os arquivos de forma lógica para facilitar o acesso e a manutenção</a:t>
            </a:r>
          </a:p>
          <a:p>
            <a:pPr algn="just">
              <a:lnSpc>
                <a:spcPts val="3779"/>
              </a:lnSpc>
              <a:spcBef>
                <a:spcPct val="0"/>
              </a:spcBef>
            </a:pPr>
          </a:p>
        </p:txBody>
      </p:sp>
      <p:sp>
        <p:nvSpPr>
          <p:cNvPr name="TextBox 15" id="15"/>
          <p:cNvSpPr txBox="true"/>
          <p:nvPr/>
        </p:nvSpPr>
        <p:spPr>
          <a:xfrm rot="0">
            <a:off x="837323" y="1202132"/>
            <a:ext cx="14050674" cy="3057525"/>
          </a:xfrm>
          <a:prstGeom prst="rect">
            <a:avLst/>
          </a:prstGeom>
        </p:spPr>
        <p:txBody>
          <a:bodyPr anchor="t" rtlCol="false" tIns="0" lIns="0" bIns="0" rIns="0">
            <a:spAutoFit/>
          </a:bodyPr>
          <a:lstStyle/>
          <a:p>
            <a:pPr>
              <a:lnSpc>
                <a:spcPts val="7920"/>
              </a:lnSpc>
            </a:pPr>
            <a:r>
              <a:rPr lang="en-US" sz="6600">
                <a:solidFill>
                  <a:srgbClr val="191919"/>
                </a:solidFill>
                <a:latin typeface="Poppins Bold"/>
              </a:rPr>
              <a:t>Design do Estacionamento - Organização de Arquivos</a:t>
            </a:r>
          </a:p>
          <a:p>
            <a:pPr>
              <a:lnSpc>
                <a:spcPts val="7920"/>
              </a:lnSpc>
            </a:pPr>
          </a:p>
        </p:txBody>
      </p:sp>
      <p:sp>
        <p:nvSpPr>
          <p:cNvPr name="Freeform 16" id="16"/>
          <p:cNvSpPr/>
          <p:nvPr/>
        </p:nvSpPr>
        <p:spPr>
          <a:xfrm flipH="false" flipV="false" rot="-5400000">
            <a:off x="13960648" y="5848044"/>
            <a:ext cx="3619449" cy="2239534"/>
          </a:xfrm>
          <a:custGeom>
            <a:avLst/>
            <a:gdLst/>
            <a:ahLst/>
            <a:cxnLst/>
            <a:rect r="r" b="b" t="t" l="l"/>
            <a:pathLst>
              <a:path h="2239534" w="3619449">
                <a:moveTo>
                  <a:pt x="0" y="0"/>
                </a:moveTo>
                <a:lnTo>
                  <a:pt x="3619448" y="0"/>
                </a:lnTo>
                <a:lnTo>
                  <a:pt x="3619448" y="2239534"/>
                </a:lnTo>
                <a:lnTo>
                  <a:pt x="0" y="2239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3878657"/>
            <a:ext cx="18288000" cy="6408343"/>
          </a:xfrm>
          <a:prstGeom prst="rect">
            <a:avLst/>
          </a:prstGeom>
          <a:solidFill>
            <a:srgbClr val="191919"/>
          </a:solidFill>
        </p:spPr>
      </p:sp>
      <p:sp>
        <p:nvSpPr>
          <p:cNvPr name="AutoShape 3" id="3"/>
          <p:cNvSpPr/>
          <p:nvPr/>
        </p:nvSpPr>
        <p:spPr>
          <a:xfrm rot="0">
            <a:off x="0" y="-1260179"/>
            <a:ext cx="18288000" cy="4163365"/>
          </a:xfrm>
          <a:prstGeom prst="rect">
            <a:avLst/>
          </a:prstGeom>
          <a:solidFill>
            <a:srgbClr val="F4A100"/>
          </a:solidFill>
        </p:spPr>
      </p:sp>
      <p:sp>
        <p:nvSpPr>
          <p:cNvPr name="AutoShape 4" id="4"/>
          <p:cNvSpPr/>
          <p:nvPr/>
        </p:nvSpPr>
        <p:spPr>
          <a:xfrm rot="0">
            <a:off x="16890139" y="-566284"/>
            <a:ext cx="1397861" cy="1387788"/>
          </a:xfrm>
          <a:prstGeom prst="rect">
            <a:avLst/>
          </a:prstGeom>
          <a:solidFill>
            <a:srgbClr val="FADB7A"/>
          </a:solidFill>
        </p:spPr>
      </p:sp>
      <p:sp>
        <p:nvSpPr>
          <p:cNvPr name="AutoShape 5" id="5"/>
          <p:cNvSpPr/>
          <p:nvPr/>
        </p:nvSpPr>
        <p:spPr>
          <a:xfrm rot="0">
            <a:off x="16890139" y="2209292"/>
            <a:ext cx="1397861" cy="1387788"/>
          </a:xfrm>
          <a:prstGeom prst="rect">
            <a:avLst/>
          </a:prstGeom>
          <a:solidFill>
            <a:srgbClr val="F4A100"/>
          </a:solidFill>
        </p:spPr>
      </p:sp>
      <p:sp>
        <p:nvSpPr>
          <p:cNvPr name="AutoShape 6" id="6"/>
          <p:cNvSpPr/>
          <p:nvPr/>
        </p:nvSpPr>
        <p:spPr>
          <a:xfrm rot="0">
            <a:off x="15492278" y="821504"/>
            <a:ext cx="1397861" cy="1387788"/>
          </a:xfrm>
          <a:prstGeom prst="rect">
            <a:avLst/>
          </a:prstGeom>
          <a:solidFill>
            <a:srgbClr val="EFC136"/>
          </a:solidFill>
        </p:spPr>
      </p:sp>
      <p:sp>
        <p:nvSpPr>
          <p:cNvPr name="AutoShape 7" id="7"/>
          <p:cNvSpPr/>
          <p:nvPr/>
        </p:nvSpPr>
        <p:spPr>
          <a:xfrm rot="0">
            <a:off x="0" y="-270813"/>
            <a:ext cx="18288000" cy="4163365"/>
          </a:xfrm>
          <a:prstGeom prst="rect">
            <a:avLst/>
          </a:prstGeom>
          <a:solidFill>
            <a:srgbClr val="F4F4F4"/>
          </a:solidFill>
        </p:spPr>
      </p:sp>
      <p:sp>
        <p:nvSpPr>
          <p:cNvPr name="AutoShape 8" id="8"/>
          <p:cNvSpPr/>
          <p:nvPr/>
        </p:nvSpPr>
        <p:spPr>
          <a:xfrm rot="0">
            <a:off x="16890139" y="-270813"/>
            <a:ext cx="1397861" cy="1387788"/>
          </a:xfrm>
          <a:prstGeom prst="rect">
            <a:avLst/>
          </a:prstGeom>
          <a:solidFill>
            <a:srgbClr val="FADB7A"/>
          </a:solidFill>
        </p:spPr>
      </p:sp>
      <p:sp>
        <p:nvSpPr>
          <p:cNvPr name="AutoShape 9" id="9"/>
          <p:cNvSpPr/>
          <p:nvPr/>
        </p:nvSpPr>
        <p:spPr>
          <a:xfrm rot="0">
            <a:off x="16890139" y="2504763"/>
            <a:ext cx="1397861" cy="1387788"/>
          </a:xfrm>
          <a:prstGeom prst="rect">
            <a:avLst/>
          </a:prstGeom>
          <a:solidFill>
            <a:srgbClr val="F4A100"/>
          </a:solidFill>
        </p:spPr>
      </p:sp>
      <p:sp>
        <p:nvSpPr>
          <p:cNvPr name="AutoShape 10" id="10"/>
          <p:cNvSpPr/>
          <p:nvPr/>
        </p:nvSpPr>
        <p:spPr>
          <a:xfrm rot="0">
            <a:off x="15492278" y="1116975"/>
            <a:ext cx="1397861" cy="1387788"/>
          </a:xfrm>
          <a:prstGeom prst="rect">
            <a:avLst/>
          </a:prstGeom>
          <a:solidFill>
            <a:srgbClr val="EFC136"/>
          </a:solidFill>
        </p:spPr>
      </p:sp>
      <p:sp>
        <p:nvSpPr>
          <p:cNvPr name="AutoShape 11" id="11"/>
          <p:cNvSpPr/>
          <p:nvPr/>
        </p:nvSpPr>
        <p:spPr>
          <a:xfrm rot="0">
            <a:off x="14094417" y="2504763"/>
            <a:ext cx="1397861" cy="1387788"/>
          </a:xfrm>
          <a:prstGeom prst="rect">
            <a:avLst/>
          </a:prstGeom>
          <a:solidFill>
            <a:srgbClr val="F4A100"/>
          </a:solidFill>
        </p:spPr>
      </p:sp>
      <p:sp>
        <p:nvSpPr>
          <p:cNvPr name="Freeform 12" id="12"/>
          <p:cNvSpPr/>
          <p:nvPr/>
        </p:nvSpPr>
        <p:spPr>
          <a:xfrm flipH="false" flipV="false" rot="0">
            <a:off x="11468631" y="5143500"/>
            <a:ext cx="5421508" cy="3634035"/>
          </a:xfrm>
          <a:custGeom>
            <a:avLst/>
            <a:gdLst/>
            <a:ahLst/>
            <a:cxnLst/>
            <a:rect r="r" b="b" t="t" l="l"/>
            <a:pathLst>
              <a:path h="3634035" w="5421508">
                <a:moveTo>
                  <a:pt x="0" y="0"/>
                </a:moveTo>
                <a:lnTo>
                  <a:pt x="5421508" y="0"/>
                </a:lnTo>
                <a:lnTo>
                  <a:pt x="5421508" y="3634035"/>
                </a:lnTo>
                <a:lnTo>
                  <a:pt x="0" y="363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10778674" y="5848044"/>
            <a:ext cx="3619449" cy="2239534"/>
          </a:xfrm>
          <a:custGeom>
            <a:avLst/>
            <a:gdLst/>
            <a:ahLst/>
            <a:cxnLst/>
            <a:rect r="r" b="b" t="t" l="l"/>
            <a:pathLst>
              <a:path h="2239534" w="3619449">
                <a:moveTo>
                  <a:pt x="0" y="0"/>
                </a:moveTo>
                <a:lnTo>
                  <a:pt x="3619448" y="0"/>
                </a:lnTo>
                <a:lnTo>
                  <a:pt x="3619448" y="2239534"/>
                </a:lnTo>
                <a:lnTo>
                  <a:pt x="0" y="2239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5400000">
            <a:off x="13960648" y="5848044"/>
            <a:ext cx="3619449" cy="2239534"/>
          </a:xfrm>
          <a:custGeom>
            <a:avLst/>
            <a:gdLst/>
            <a:ahLst/>
            <a:cxnLst/>
            <a:rect r="r" b="b" t="t" l="l"/>
            <a:pathLst>
              <a:path h="2239534" w="3619449">
                <a:moveTo>
                  <a:pt x="0" y="0"/>
                </a:moveTo>
                <a:lnTo>
                  <a:pt x="3619448" y="0"/>
                </a:lnTo>
                <a:lnTo>
                  <a:pt x="3619448" y="2239534"/>
                </a:lnTo>
                <a:lnTo>
                  <a:pt x="0" y="2239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5400000">
            <a:off x="13623596" y="7549938"/>
            <a:ext cx="1123182" cy="930837"/>
          </a:xfrm>
          <a:custGeom>
            <a:avLst/>
            <a:gdLst/>
            <a:ahLst/>
            <a:cxnLst/>
            <a:rect r="r" b="b" t="t" l="l"/>
            <a:pathLst>
              <a:path h="930837" w="1123182">
                <a:moveTo>
                  <a:pt x="0" y="0"/>
                </a:moveTo>
                <a:lnTo>
                  <a:pt x="1123182" y="0"/>
                </a:lnTo>
                <a:lnTo>
                  <a:pt x="1123182" y="930837"/>
                </a:lnTo>
                <a:lnTo>
                  <a:pt x="0" y="9308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1028700" y="4283076"/>
            <a:ext cx="8115300" cy="4293871"/>
          </a:xfrm>
          <a:prstGeom prst="rect">
            <a:avLst/>
          </a:prstGeom>
        </p:spPr>
        <p:txBody>
          <a:bodyPr anchor="t" rtlCol="false" tIns="0" lIns="0" bIns="0" rIns="0">
            <a:spAutoFit/>
          </a:bodyPr>
          <a:lstStyle/>
          <a:p>
            <a:pPr algn="just">
              <a:lnSpc>
                <a:spcPts val="3779"/>
              </a:lnSpc>
            </a:pPr>
            <a:r>
              <a:rPr lang="en-US" sz="2699">
                <a:solidFill>
                  <a:srgbClr val="FFFFFF"/>
                </a:solidFill>
                <a:latin typeface="Poppins"/>
              </a:rPr>
              <a:t>Escrever em um arquivo é semelhante a permitir que os veículos entrem no estacionamento</a:t>
            </a:r>
          </a:p>
          <a:p>
            <a:pPr algn="just">
              <a:lnSpc>
                <a:spcPts val="3779"/>
              </a:lnSpc>
            </a:pPr>
          </a:p>
          <a:p>
            <a:pPr algn="just">
              <a:lnSpc>
                <a:spcPts val="3779"/>
              </a:lnSpc>
              <a:spcBef>
                <a:spcPct val="0"/>
              </a:spcBef>
            </a:pPr>
            <a:r>
              <a:rPr lang="en-US" sz="2699">
                <a:solidFill>
                  <a:srgbClr val="FFFFFF"/>
                </a:solidFill>
                <a:latin typeface="Poppins"/>
              </a:rPr>
              <a:t>Quando você grava informações em um arquivo, está adicionando dados a ele. Quando lê um arquivo, está recuperando informações, assim como os veículos entram e saem do estacionamento</a:t>
            </a:r>
          </a:p>
        </p:txBody>
      </p:sp>
      <p:sp>
        <p:nvSpPr>
          <p:cNvPr name="TextBox 17" id="17"/>
          <p:cNvSpPr txBox="true"/>
          <p:nvPr/>
        </p:nvSpPr>
        <p:spPr>
          <a:xfrm rot="0">
            <a:off x="837323" y="1202132"/>
            <a:ext cx="14050674" cy="3057525"/>
          </a:xfrm>
          <a:prstGeom prst="rect">
            <a:avLst/>
          </a:prstGeom>
        </p:spPr>
        <p:txBody>
          <a:bodyPr anchor="t" rtlCol="false" tIns="0" lIns="0" bIns="0" rIns="0">
            <a:spAutoFit/>
          </a:bodyPr>
          <a:lstStyle/>
          <a:p>
            <a:pPr>
              <a:lnSpc>
                <a:spcPts val="7920"/>
              </a:lnSpc>
            </a:pPr>
            <a:r>
              <a:rPr lang="en-US" sz="6600">
                <a:solidFill>
                  <a:srgbClr val="191919"/>
                </a:solidFill>
                <a:latin typeface="Poppins Bold"/>
              </a:rPr>
              <a:t>Entrada e Saída de Veículos - Escrita e Leitura de Arquivos</a:t>
            </a:r>
          </a:p>
          <a:p>
            <a:pPr>
              <a:lnSpc>
                <a:spcPts val="7920"/>
              </a:lnSpc>
            </a:pPr>
          </a:p>
        </p:txBody>
      </p:sp>
      <p:sp>
        <p:nvSpPr>
          <p:cNvPr name="Freeform 18" id="18"/>
          <p:cNvSpPr/>
          <p:nvPr/>
        </p:nvSpPr>
        <p:spPr>
          <a:xfrm flipH="false" flipV="false" rot="5400000">
            <a:off x="13623596" y="5441102"/>
            <a:ext cx="1123182" cy="930837"/>
          </a:xfrm>
          <a:custGeom>
            <a:avLst/>
            <a:gdLst/>
            <a:ahLst/>
            <a:cxnLst/>
            <a:rect r="r" b="b" t="t" l="l"/>
            <a:pathLst>
              <a:path h="930837" w="1123182">
                <a:moveTo>
                  <a:pt x="0" y="0"/>
                </a:moveTo>
                <a:lnTo>
                  <a:pt x="1123182" y="0"/>
                </a:lnTo>
                <a:lnTo>
                  <a:pt x="1123182" y="930837"/>
                </a:lnTo>
                <a:lnTo>
                  <a:pt x="0" y="9308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3878657"/>
            <a:ext cx="18288000" cy="6408343"/>
          </a:xfrm>
          <a:prstGeom prst="rect">
            <a:avLst/>
          </a:prstGeom>
          <a:solidFill>
            <a:srgbClr val="191919"/>
          </a:solidFill>
        </p:spPr>
      </p:sp>
      <p:sp>
        <p:nvSpPr>
          <p:cNvPr name="AutoShape 3" id="3"/>
          <p:cNvSpPr/>
          <p:nvPr/>
        </p:nvSpPr>
        <p:spPr>
          <a:xfrm rot="0">
            <a:off x="0" y="-1260179"/>
            <a:ext cx="18288000" cy="4163365"/>
          </a:xfrm>
          <a:prstGeom prst="rect">
            <a:avLst/>
          </a:prstGeom>
          <a:solidFill>
            <a:srgbClr val="F4A100"/>
          </a:solidFill>
        </p:spPr>
      </p:sp>
      <p:sp>
        <p:nvSpPr>
          <p:cNvPr name="AutoShape 4" id="4"/>
          <p:cNvSpPr/>
          <p:nvPr/>
        </p:nvSpPr>
        <p:spPr>
          <a:xfrm rot="0">
            <a:off x="16890139" y="-566284"/>
            <a:ext cx="1397861" cy="1387788"/>
          </a:xfrm>
          <a:prstGeom prst="rect">
            <a:avLst/>
          </a:prstGeom>
          <a:solidFill>
            <a:srgbClr val="FADB7A"/>
          </a:solidFill>
        </p:spPr>
      </p:sp>
      <p:sp>
        <p:nvSpPr>
          <p:cNvPr name="AutoShape 5" id="5"/>
          <p:cNvSpPr/>
          <p:nvPr/>
        </p:nvSpPr>
        <p:spPr>
          <a:xfrm rot="0">
            <a:off x="16890139" y="2209292"/>
            <a:ext cx="1397861" cy="1387788"/>
          </a:xfrm>
          <a:prstGeom prst="rect">
            <a:avLst/>
          </a:prstGeom>
          <a:solidFill>
            <a:srgbClr val="F4A100"/>
          </a:solidFill>
        </p:spPr>
      </p:sp>
      <p:sp>
        <p:nvSpPr>
          <p:cNvPr name="AutoShape 6" id="6"/>
          <p:cNvSpPr/>
          <p:nvPr/>
        </p:nvSpPr>
        <p:spPr>
          <a:xfrm rot="0">
            <a:off x="15492278" y="821504"/>
            <a:ext cx="1397861" cy="1387788"/>
          </a:xfrm>
          <a:prstGeom prst="rect">
            <a:avLst/>
          </a:prstGeom>
          <a:solidFill>
            <a:srgbClr val="EFC136"/>
          </a:solidFill>
        </p:spPr>
      </p:sp>
      <p:sp>
        <p:nvSpPr>
          <p:cNvPr name="AutoShape 7" id="7"/>
          <p:cNvSpPr/>
          <p:nvPr/>
        </p:nvSpPr>
        <p:spPr>
          <a:xfrm rot="0">
            <a:off x="0" y="-270813"/>
            <a:ext cx="18288000" cy="4163365"/>
          </a:xfrm>
          <a:prstGeom prst="rect">
            <a:avLst/>
          </a:prstGeom>
          <a:solidFill>
            <a:srgbClr val="F4F4F4"/>
          </a:solidFill>
        </p:spPr>
      </p:sp>
      <p:sp>
        <p:nvSpPr>
          <p:cNvPr name="AutoShape 8" id="8"/>
          <p:cNvSpPr/>
          <p:nvPr/>
        </p:nvSpPr>
        <p:spPr>
          <a:xfrm rot="0">
            <a:off x="16890139" y="-270813"/>
            <a:ext cx="1397861" cy="1387788"/>
          </a:xfrm>
          <a:prstGeom prst="rect">
            <a:avLst/>
          </a:prstGeom>
          <a:solidFill>
            <a:srgbClr val="FADB7A"/>
          </a:solidFill>
        </p:spPr>
      </p:sp>
      <p:sp>
        <p:nvSpPr>
          <p:cNvPr name="AutoShape 9" id="9"/>
          <p:cNvSpPr/>
          <p:nvPr/>
        </p:nvSpPr>
        <p:spPr>
          <a:xfrm rot="0">
            <a:off x="16890139" y="2504763"/>
            <a:ext cx="1397861" cy="1387788"/>
          </a:xfrm>
          <a:prstGeom prst="rect">
            <a:avLst/>
          </a:prstGeom>
          <a:solidFill>
            <a:srgbClr val="F4A100"/>
          </a:solidFill>
        </p:spPr>
      </p:sp>
      <p:sp>
        <p:nvSpPr>
          <p:cNvPr name="AutoShape 10" id="10"/>
          <p:cNvSpPr/>
          <p:nvPr/>
        </p:nvSpPr>
        <p:spPr>
          <a:xfrm rot="0">
            <a:off x="15492278" y="1116975"/>
            <a:ext cx="1397861" cy="1387788"/>
          </a:xfrm>
          <a:prstGeom prst="rect">
            <a:avLst/>
          </a:prstGeom>
          <a:solidFill>
            <a:srgbClr val="EFC136"/>
          </a:solidFill>
        </p:spPr>
      </p:sp>
      <p:sp>
        <p:nvSpPr>
          <p:cNvPr name="AutoShape 11" id="11"/>
          <p:cNvSpPr/>
          <p:nvPr/>
        </p:nvSpPr>
        <p:spPr>
          <a:xfrm rot="0">
            <a:off x="14094417" y="2504763"/>
            <a:ext cx="1397861" cy="1387788"/>
          </a:xfrm>
          <a:prstGeom prst="rect">
            <a:avLst/>
          </a:prstGeom>
          <a:solidFill>
            <a:srgbClr val="F4A100"/>
          </a:solidFill>
        </p:spPr>
      </p:sp>
      <p:sp>
        <p:nvSpPr>
          <p:cNvPr name="Freeform 12" id="12"/>
          <p:cNvSpPr/>
          <p:nvPr/>
        </p:nvSpPr>
        <p:spPr>
          <a:xfrm flipH="false" flipV="false" rot="0">
            <a:off x="11468631" y="5143500"/>
            <a:ext cx="5421508" cy="3634035"/>
          </a:xfrm>
          <a:custGeom>
            <a:avLst/>
            <a:gdLst/>
            <a:ahLst/>
            <a:cxnLst/>
            <a:rect r="r" b="b" t="t" l="l"/>
            <a:pathLst>
              <a:path h="3634035" w="5421508">
                <a:moveTo>
                  <a:pt x="0" y="0"/>
                </a:moveTo>
                <a:lnTo>
                  <a:pt x="5421508" y="0"/>
                </a:lnTo>
                <a:lnTo>
                  <a:pt x="5421508" y="3634035"/>
                </a:lnTo>
                <a:lnTo>
                  <a:pt x="0" y="363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10778674" y="5848044"/>
            <a:ext cx="3619449" cy="2239534"/>
          </a:xfrm>
          <a:custGeom>
            <a:avLst/>
            <a:gdLst/>
            <a:ahLst/>
            <a:cxnLst/>
            <a:rect r="r" b="b" t="t" l="l"/>
            <a:pathLst>
              <a:path h="2239534" w="3619449">
                <a:moveTo>
                  <a:pt x="0" y="0"/>
                </a:moveTo>
                <a:lnTo>
                  <a:pt x="3619448" y="0"/>
                </a:lnTo>
                <a:lnTo>
                  <a:pt x="3619448" y="2239534"/>
                </a:lnTo>
                <a:lnTo>
                  <a:pt x="0" y="2239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5400000">
            <a:off x="13960648" y="5848044"/>
            <a:ext cx="3619449" cy="2239534"/>
          </a:xfrm>
          <a:custGeom>
            <a:avLst/>
            <a:gdLst/>
            <a:ahLst/>
            <a:cxnLst/>
            <a:rect r="r" b="b" t="t" l="l"/>
            <a:pathLst>
              <a:path h="2239534" w="3619449">
                <a:moveTo>
                  <a:pt x="0" y="0"/>
                </a:moveTo>
                <a:lnTo>
                  <a:pt x="3619448" y="0"/>
                </a:lnTo>
                <a:lnTo>
                  <a:pt x="3619448" y="2239534"/>
                </a:lnTo>
                <a:lnTo>
                  <a:pt x="0" y="2239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5400000">
            <a:off x="13623596" y="7549938"/>
            <a:ext cx="1123182" cy="930837"/>
          </a:xfrm>
          <a:custGeom>
            <a:avLst/>
            <a:gdLst/>
            <a:ahLst/>
            <a:cxnLst/>
            <a:rect r="r" b="b" t="t" l="l"/>
            <a:pathLst>
              <a:path h="930837" w="1123182">
                <a:moveTo>
                  <a:pt x="0" y="0"/>
                </a:moveTo>
                <a:lnTo>
                  <a:pt x="1123182" y="0"/>
                </a:lnTo>
                <a:lnTo>
                  <a:pt x="1123182" y="930837"/>
                </a:lnTo>
                <a:lnTo>
                  <a:pt x="0" y="9308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1028700" y="4283076"/>
            <a:ext cx="8115300" cy="3341371"/>
          </a:xfrm>
          <a:prstGeom prst="rect">
            <a:avLst/>
          </a:prstGeom>
        </p:spPr>
        <p:txBody>
          <a:bodyPr anchor="t" rtlCol="false" tIns="0" lIns="0" bIns="0" rIns="0">
            <a:spAutoFit/>
          </a:bodyPr>
          <a:lstStyle/>
          <a:p>
            <a:pPr algn="just">
              <a:lnSpc>
                <a:spcPts val="3779"/>
              </a:lnSpc>
            </a:pPr>
            <a:r>
              <a:rPr lang="en-US" sz="2699">
                <a:solidFill>
                  <a:srgbClr val="FFFFFF"/>
                </a:solidFill>
                <a:latin typeface="Poppins"/>
              </a:rPr>
              <a:t>Modificar um arquivo implica fazer alterações em seu conteúdo</a:t>
            </a:r>
          </a:p>
          <a:p>
            <a:pPr algn="just">
              <a:lnSpc>
                <a:spcPts val="3779"/>
              </a:lnSpc>
            </a:pPr>
          </a:p>
          <a:p>
            <a:pPr algn="just">
              <a:lnSpc>
                <a:spcPts val="3779"/>
              </a:lnSpc>
              <a:spcBef>
                <a:spcPct val="0"/>
              </a:spcBef>
            </a:pPr>
            <a:r>
              <a:rPr lang="en-US" sz="2699">
                <a:solidFill>
                  <a:srgbClr val="FFFFFF"/>
                </a:solidFill>
                <a:latin typeface="Poppins"/>
              </a:rPr>
              <a:t>Isso é semelhante à manutenção regular que um estacionamento pode exigir, como repintura de linhas ou reparos em superfícies danificada</a:t>
            </a:r>
          </a:p>
        </p:txBody>
      </p:sp>
      <p:sp>
        <p:nvSpPr>
          <p:cNvPr name="TextBox 17" id="17"/>
          <p:cNvSpPr txBox="true"/>
          <p:nvPr/>
        </p:nvSpPr>
        <p:spPr>
          <a:xfrm rot="0">
            <a:off x="742674" y="365931"/>
            <a:ext cx="14050674" cy="3971925"/>
          </a:xfrm>
          <a:prstGeom prst="rect">
            <a:avLst/>
          </a:prstGeom>
        </p:spPr>
        <p:txBody>
          <a:bodyPr anchor="t" rtlCol="false" tIns="0" lIns="0" bIns="0" rIns="0">
            <a:spAutoFit/>
          </a:bodyPr>
          <a:lstStyle/>
          <a:p>
            <a:pPr>
              <a:lnSpc>
                <a:spcPts val="7920"/>
              </a:lnSpc>
            </a:pPr>
            <a:r>
              <a:rPr lang="en-US" sz="6600">
                <a:solidFill>
                  <a:srgbClr val="191919"/>
                </a:solidFill>
                <a:latin typeface="Poppins Bold"/>
              </a:rPr>
              <a:t>Manutenção do Estacionamento - Modificação de Arquivos</a:t>
            </a:r>
          </a:p>
          <a:p>
            <a:pPr>
              <a:lnSpc>
                <a:spcPts val="7200"/>
              </a:lnSpc>
            </a:pPr>
          </a:p>
        </p:txBody>
      </p:sp>
      <p:sp>
        <p:nvSpPr>
          <p:cNvPr name="Freeform 18" id="18"/>
          <p:cNvSpPr/>
          <p:nvPr/>
        </p:nvSpPr>
        <p:spPr>
          <a:xfrm flipH="false" flipV="false" rot="5400000">
            <a:off x="13623596" y="5441102"/>
            <a:ext cx="1123182" cy="930837"/>
          </a:xfrm>
          <a:custGeom>
            <a:avLst/>
            <a:gdLst/>
            <a:ahLst/>
            <a:cxnLst/>
            <a:rect r="r" b="b" t="t" l="l"/>
            <a:pathLst>
              <a:path h="930837" w="1123182">
                <a:moveTo>
                  <a:pt x="0" y="0"/>
                </a:moveTo>
                <a:lnTo>
                  <a:pt x="1123182" y="0"/>
                </a:lnTo>
                <a:lnTo>
                  <a:pt x="1123182" y="930837"/>
                </a:lnTo>
                <a:lnTo>
                  <a:pt x="0" y="9308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3878657"/>
            <a:ext cx="18288000" cy="6408343"/>
          </a:xfrm>
          <a:prstGeom prst="rect">
            <a:avLst/>
          </a:prstGeom>
          <a:solidFill>
            <a:srgbClr val="191919"/>
          </a:solidFill>
        </p:spPr>
      </p:sp>
      <p:sp>
        <p:nvSpPr>
          <p:cNvPr name="AutoShape 3" id="3"/>
          <p:cNvSpPr/>
          <p:nvPr/>
        </p:nvSpPr>
        <p:spPr>
          <a:xfrm rot="0">
            <a:off x="0" y="-1260179"/>
            <a:ext cx="18288000" cy="4163365"/>
          </a:xfrm>
          <a:prstGeom prst="rect">
            <a:avLst/>
          </a:prstGeom>
          <a:solidFill>
            <a:srgbClr val="F4A100"/>
          </a:solidFill>
        </p:spPr>
      </p:sp>
      <p:sp>
        <p:nvSpPr>
          <p:cNvPr name="AutoShape 4" id="4"/>
          <p:cNvSpPr/>
          <p:nvPr/>
        </p:nvSpPr>
        <p:spPr>
          <a:xfrm rot="0">
            <a:off x="16890139" y="-566284"/>
            <a:ext cx="1397861" cy="1387788"/>
          </a:xfrm>
          <a:prstGeom prst="rect">
            <a:avLst/>
          </a:prstGeom>
          <a:solidFill>
            <a:srgbClr val="FADB7A"/>
          </a:solidFill>
        </p:spPr>
      </p:sp>
      <p:sp>
        <p:nvSpPr>
          <p:cNvPr name="AutoShape 5" id="5"/>
          <p:cNvSpPr/>
          <p:nvPr/>
        </p:nvSpPr>
        <p:spPr>
          <a:xfrm rot="0">
            <a:off x="16890139" y="2209292"/>
            <a:ext cx="1397861" cy="1387788"/>
          </a:xfrm>
          <a:prstGeom prst="rect">
            <a:avLst/>
          </a:prstGeom>
          <a:solidFill>
            <a:srgbClr val="F4A100"/>
          </a:solidFill>
        </p:spPr>
      </p:sp>
      <p:sp>
        <p:nvSpPr>
          <p:cNvPr name="AutoShape 6" id="6"/>
          <p:cNvSpPr/>
          <p:nvPr/>
        </p:nvSpPr>
        <p:spPr>
          <a:xfrm rot="0">
            <a:off x="15492278" y="821504"/>
            <a:ext cx="1397861" cy="1387788"/>
          </a:xfrm>
          <a:prstGeom prst="rect">
            <a:avLst/>
          </a:prstGeom>
          <a:solidFill>
            <a:srgbClr val="EFC136"/>
          </a:solidFill>
        </p:spPr>
      </p:sp>
      <p:sp>
        <p:nvSpPr>
          <p:cNvPr name="AutoShape 7" id="7"/>
          <p:cNvSpPr/>
          <p:nvPr/>
        </p:nvSpPr>
        <p:spPr>
          <a:xfrm rot="0">
            <a:off x="0" y="-270813"/>
            <a:ext cx="18288000" cy="4163365"/>
          </a:xfrm>
          <a:prstGeom prst="rect">
            <a:avLst/>
          </a:prstGeom>
          <a:solidFill>
            <a:srgbClr val="F4F4F4"/>
          </a:solidFill>
        </p:spPr>
      </p:sp>
      <p:sp>
        <p:nvSpPr>
          <p:cNvPr name="AutoShape 8" id="8"/>
          <p:cNvSpPr/>
          <p:nvPr/>
        </p:nvSpPr>
        <p:spPr>
          <a:xfrm rot="0">
            <a:off x="16890139" y="-270813"/>
            <a:ext cx="1397861" cy="1387788"/>
          </a:xfrm>
          <a:prstGeom prst="rect">
            <a:avLst/>
          </a:prstGeom>
          <a:solidFill>
            <a:srgbClr val="FADB7A"/>
          </a:solidFill>
        </p:spPr>
      </p:sp>
      <p:sp>
        <p:nvSpPr>
          <p:cNvPr name="AutoShape 9" id="9"/>
          <p:cNvSpPr/>
          <p:nvPr/>
        </p:nvSpPr>
        <p:spPr>
          <a:xfrm rot="0">
            <a:off x="16890139" y="2504763"/>
            <a:ext cx="1397861" cy="1387788"/>
          </a:xfrm>
          <a:prstGeom prst="rect">
            <a:avLst/>
          </a:prstGeom>
          <a:solidFill>
            <a:srgbClr val="F4A100"/>
          </a:solidFill>
        </p:spPr>
      </p:sp>
      <p:sp>
        <p:nvSpPr>
          <p:cNvPr name="AutoShape 10" id="10"/>
          <p:cNvSpPr/>
          <p:nvPr/>
        </p:nvSpPr>
        <p:spPr>
          <a:xfrm rot="0">
            <a:off x="15492278" y="1116975"/>
            <a:ext cx="1397861" cy="1387788"/>
          </a:xfrm>
          <a:prstGeom prst="rect">
            <a:avLst/>
          </a:prstGeom>
          <a:solidFill>
            <a:srgbClr val="EFC136"/>
          </a:solidFill>
        </p:spPr>
      </p:sp>
      <p:sp>
        <p:nvSpPr>
          <p:cNvPr name="AutoShape 11" id="11"/>
          <p:cNvSpPr/>
          <p:nvPr/>
        </p:nvSpPr>
        <p:spPr>
          <a:xfrm rot="0">
            <a:off x="14094417" y="2504763"/>
            <a:ext cx="1397861" cy="1387788"/>
          </a:xfrm>
          <a:prstGeom prst="rect">
            <a:avLst/>
          </a:prstGeom>
          <a:solidFill>
            <a:srgbClr val="F4A100"/>
          </a:solidFill>
        </p:spPr>
      </p:sp>
      <p:sp>
        <p:nvSpPr>
          <p:cNvPr name="Freeform 12" id="12"/>
          <p:cNvSpPr/>
          <p:nvPr/>
        </p:nvSpPr>
        <p:spPr>
          <a:xfrm flipH="false" flipV="false" rot="0">
            <a:off x="11468631" y="5143500"/>
            <a:ext cx="5421508" cy="3634035"/>
          </a:xfrm>
          <a:custGeom>
            <a:avLst/>
            <a:gdLst/>
            <a:ahLst/>
            <a:cxnLst/>
            <a:rect r="r" b="b" t="t" l="l"/>
            <a:pathLst>
              <a:path h="3634035" w="5421508">
                <a:moveTo>
                  <a:pt x="0" y="0"/>
                </a:moveTo>
                <a:lnTo>
                  <a:pt x="5421508" y="0"/>
                </a:lnTo>
                <a:lnTo>
                  <a:pt x="5421508" y="3634035"/>
                </a:lnTo>
                <a:lnTo>
                  <a:pt x="0" y="363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11441305" y="6510676"/>
            <a:ext cx="2294186" cy="2239534"/>
          </a:xfrm>
          <a:custGeom>
            <a:avLst/>
            <a:gdLst/>
            <a:ahLst/>
            <a:cxnLst/>
            <a:rect r="r" b="b" t="t" l="l"/>
            <a:pathLst>
              <a:path h="2239534" w="2294186">
                <a:moveTo>
                  <a:pt x="0" y="0"/>
                </a:moveTo>
                <a:lnTo>
                  <a:pt x="2294186" y="0"/>
                </a:lnTo>
                <a:lnTo>
                  <a:pt x="2294186" y="2239533"/>
                </a:lnTo>
                <a:lnTo>
                  <a:pt x="0" y="2239533"/>
                </a:lnTo>
                <a:lnTo>
                  <a:pt x="0" y="0"/>
                </a:lnTo>
                <a:close/>
              </a:path>
            </a:pathLst>
          </a:custGeom>
          <a:blipFill>
            <a:blip r:embed="rId4">
              <a:extLst>
                <a:ext uri="{96DAC541-7B7A-43D3-8B79-37D633B846F1}">
                  <asvg:svgBlip xmlns:asvg="http://schemas.microsoft.com/office/drawing/2016/SVG/main" r:embed="rId5"/>
                </a:ext>
              </a:extLst>
            </a:blip>
            <a:stretch>
              <a:fillRect l="0" t="0" r="-57766" b="0"/>
            </a:stretch>
          </a:blipFill>
        </p:spPr>
      </p:sp>
      <p:sp>
        <p:nvSpPr>
          <p:cNvPr name="Freeform 14" id="14"/>
          <p:cNvSpPr/>
          <p:nvPr/>
        </p:nvSpPr>
        <p:spPr>
          <a:xfrm flipH="false" flipV="false" rot="-5400000">
            <a:off x="14479521" y="5329171"/>
            <a:ext cx="2506363" cy="2164194"/>
          </a:xfrm>
          <a:custGeom>
            <a:avLst/>
            <a:gdLst/>
            <a:ahLst/>
            <a:cxnLst/>
            <a:rect r="r" b="b" t="t" l="l"/>
            <a:pathLst>
              <a:path h="2164194" w="2506363">
                <a:moveTo>
                  <a:pt x="0" y="0"/>
                </a:moveTo>
                <a:lnTo>
                  <a:pt x="2506363" y="0"/>
                </a:lnTo>
                <a:lnTo>
                  <a:pt x="2506363" y="2164194"/>
                </a:lnTo>
                <a:lnTo>
                  <a:pt x="0" y="2164194"/>
                </a:lnTo>
                <a:lnTo>
                  <a:pt x="0" y="0"/>
                </a:lnTo>
                <a:close/>
              </a:path>
            </a:pathLst>
          </a:custGeom>
          <a:blipFill>
            <a:blip r:embed="rId4">
              <a:extLst>
                <a:ext uri="{96DAC541-7B7A-43D3-8B79-37D633B846F1}">
                  <asvg:svgBlip xmlns:asvg="http://schemas.microsoft.com/office/drawing/2016/SVG/main" r:embed="rId5"/>
                </a:ext>
              </a:extLst>
            </a:blip>
            <a:stretch>
              <a:fillRect l="-44410" t="0" r="0" b="-3481"/>
            </a:stretch>
          </a:blipFill>
        </p:spPr>
      </p:sp>
      <p:sp>
        <p:nvSpPr>
          <p:cNvPr name="Freeform 15" id="15"/>
          <p:cNvSpPr/>
          <p:nvPr/>
        </p:nvSpPr>
        <p:spPr>
          <a:xfrm flipH="false" flipV="false" rot="-5400000">
            <a:off x="13623596" y="7549938"/>
            <a:ext cx="1123182" cy="930837"/>
          </a:xfrm>
          <a:custGeom>
            <a:avLst/>
            <a:gdLst/>
            <a:ahLst/>
            <a:cxnLst/>
            <a:rect r="r" b="b" t="t" l="l"/>
            <a:pathLst>
              <a:path h="930837" w="1123182">
                <a:moveTo>
                  <a:pt x="0" y="0"/>
                </a:moveTo>
                <a:lnTo>
                  <a:pt x="1123182" y="0"/>
                </a:lnTo>
                <a:lnTo>
                  <a:pt x="1123182" y="930837"/>
                </a:lnTo>
                <a:lnTo>
                  <a:pt x="0" y="9308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1028700" y="4283076"/>
            <a:ext cx="8115300" cy="3817621"/>
          </a:xfrm>
          <a:prstGeom prst="rect">
            <a:avLst/>
          </a:prstGeom>
        </p:spPr>
        <p:txBody>
          <a:bodyPr anchor="t" rtlCol="false" tIns="0" lIns="0" bIns="0" rIns="0">
            <a:spAutoFit/>
          </a:bodyPr>
          <a:lstStyle/>
          <a:p>
            <a:pPr algn="just">
              <a:lnSpc>
                <a:spcPts val="3779"/>
              </a:lnSpc>
            </a:pPr>
            <a:r>
              <a:rPr lang="en-US" sz="2699">
                <a:solidFill>
                  <a:srgbClr val="FFFFFF"/>
                </a:solidFill>
                <a:latin typeface="Poppins"/>
              </a:rPr>
              <a:t>Quando você exclui um arquivo, está removendo-o do sistema de arquivos, assim como quando um veículo deixa o estacionamento</a:t>
            </a:r>
          </a:p>
          <a:p>
            <a:pPr algn="just">
              <a:lnSpc>
                <a:spcPts val="3779"/>
              </a:lnSpc>
            </a:pPr>
          </a:p>
          <a:p>
            <a:pPr algn="just">
              <a:lnSpc>
                <a:spcPts val="3779"/>
              </a:lnSpc>
            </a:pPr>
            <a:r>
              <a:rPr lang="en-US" sz="2699">
                <a:solidFill>
                  <a:srgbClr val="FFFFFF"/>
                </a:solidFill>
                <a:latin typeface="Poppins"/>
              </a:rPr>
              <a:t>A remoção de arquivos é importante para liberar espaço no disco rígido</a:t>
            </a:r>
          </a:p>
          <a:p>
            <a:pPr algn="just">
              <a:lnSpc>
                <a:spcPts val="3779"/>
              </a:lnSpc>
              <a:spcBef>
                <a:spcPct val="0"/>
              </a:spcBef>
            </a:pPr>
          </a:p>
        </p:txBody>
      </p:sp>
      <p:sp>
        <p:nvSpPr>
          <p:cNvPr name="TextBox 17" id="17"/>
          <p:cNvSpPr txBox="true"/>
          <p:nvPr/>
        </p:nvSpPr>
        <p:spPr>
          <a:xfrm rot="0">
            <a:off x="742674" y="1059825"/>
            <a:ext cx="14050674" cy="2971800"/>
          </a:xfrm>
          <a:prstGeom prst="rect">
            <a:avLst/>
          </a:prstGeom>
        </p:spPr>
        <p:txBody>
          <a:bodyPr anchor="t" rtlCol="false" tIns="0" lIns="0" bIns="0" rIns="0">
            <a:spAutoFit/>
          </a:bodyPr>
          <a:lstStyle/>
          <a:p>
            <a:pPr>
              <a:lnSpc>
                <a:spcPts val="7920"/>
              </a:lnSpc>
            </a:pPr>
            <a:r>
              <a:rPr lang="en-US" sz="6600">
                <a:solidFill>
                  <a:srgbClr val="191919"/>
                </a:solidFill>
                <a:latin typeface="Poppins Bold"/>
              </a:rPr>
              <a:t>Remoção de Veículos - Exclusão de Arquivos</a:t>
            </a:r>
          </a:p>
          <a:p>
            <a:pPr>
              <a:lnSpc>
                <a:spcPts val="7200"/>
              </a:lnSpc>
            </a:pPr>
          </a:p>
        </p:txBody>
      </p:sp>
      <p:sp>
        <p:nvSpPr>
          <p:cNvPr name="Freeform 18" id="18"/>
          <p:cNvSpPr/>
          <p:nvPr/>
        </p:nvSpPr>
        <p:spPr>
          <a:xfrm flipH="false" flipV="false" rot="5400000">
            <a:off x="13623596" y="5441102"/>
            <a:ext cx="1123182" cy="930837"/>
          </a:xfrm>
          <a:custGeom>
            <a:avLst/>
            <a:gdLst/>
            <a:ahLst/>
            <a:cxnLst/>
            <a:rect r="r" b="b" t="t" l="l"/>
            <a:pathLst>
              <a:path h="930837" w="1123182">
                <a:moveTo>
                  <a:pt x="0" y="0"/>
                </a:moveTo>
                <a:lnTo>
                  <a:pt x="1123182" y="0"/>
                </a:lnTo>
                <a:lnTo>
                  <a:pt x="1123182" y="930837"/>
                </a:lnTo>
                <a:lnTo>
                  <a:pt x="0" y="9308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3878657"/>
            <a:ext cx="18288000" cy="6408343"/>
          </a:xfrm>
          <a:prstGeom prst="rect">
            <a:avLst/>
          </a:prstGeom>
          <a:solidFill>
            <a:srgbClr val="191919"/>
          </a:solidFill>
        </p:spPr>
      </p:sp>
      <p:sp>
        <p:nvSpPr>
          <p:cNvPr name="AutoShape 3" id="3"/>
          <p:cNvSpPr/>
          <p:nvPr/>
        </p:nvSpPr>
        <p:spPr>
          <a:xfrm rot="0">
            <a:off x="0" y="-1260179"/>
            <a:ext cx="18288000" cy="4163365"/>
          </a:xfrm>
          <a:prstGeom prst="rect">
            <a:avLst/>
          </a:prstGeom>
          <a:solidFill>
            <a:srgbClr val="F4A100"/>
          </a:solidFill>
        </p:spPr>
      </p:sp>
      <p:sp>
        <p:nvSpPr>
          <p:cNvPr name="AutoShape 4" id="4"/>
          <p:cNvSpPr/>
          <p:nvPr/>
        </p:nvSpPr>
        <p:spPr>
          <a:xfrm rot="0">
            <a:off x="16890139" y="-566284"/>
            <a:ext cx="1397861" cy="1387788"/>
          </a:xfrm>
          <a:prstGeom prst="rect">
            <a:avLst/>
          </a:prstGeom>
          <a:solidFill>
            <a:srgbClr val="FADB7A"/>
          </a:solidFill>
        </p:spPr>
      </p:sp>
      <p:sp>
        <p:nvSpPr>
          <p:cNvPr name="AutoShape 5" id="5"/>
          <p:cNvSpPr/>
          <p:nvPr/>
        </p:nvSpPr>
        <p:spPr>
          <a:xfrm rot="0">
            <a:off x="16890139" y="2209292"/>
            <a:ext cx="1397861" cy="1387788"/>
          </a:xfrm>
          <a:prstGeom prst="rect">
            <a:avLst/>
          </a:prstGeom>
          <a:solidFill>
            <a:srgbClr val="F4A100"/>
          </a:solidFill>
        </p:spPr>
      </p:sp>
      <p:sp>
        <p:nvSpPr>
          <p:cNvPr name="AutoShape 6" id="6"/>
          <p:cNvSpPr/>
          <p:nvPr/>
        </p:nvSpPr>
        <p:spPr>
          <a:xfrm rot="0">
            <a:off x="15492278" y="821504"/>
            <a:ext cx="1397861" cy="1387788"/>
          </a:xfrm>
          <a:prstGeom prst="rect">
            <a:avLst/>
          </a:prstGeom>
          <a:solidFill>
            <a:srgbClr val="EFC136"/>
          </a:solidFill>
        </p:spPr>
      </p:sp>
      <p:sp>
        <p:nvSpPr>
          <p:cNvPr name="AutoShape 7" id="7"/>
          <p:cNvSpPr/>
          <p:nvPr/>
        </p:nvSpPr>
        <p:spPr>
          <a:xfrm rot="0">
            <a:off x="0" y="-201277"/>
            <a:ext cx="18288000" cy="4163365"/>
          </a:xfrm>
          <a:prstGeom prst="rect">
            <a:avLst/>
          </a:prstGeom>
          <a:solidFill>
            <a:srgbClr val="F4F4F4"/>
          </a:solidFill>
        </p:spPr>
      </p:sp>
      <p:sp>
        <p:nvSpPr>
          <p:cNvPr name="AutoShape 8" id="8"/>
          <p:cNvSpPr/>
          <p:nvPr/>
        </p:nvSpPr>
        <p:spPr>
          <a:xfrm rot="0">
            <a:off x="16890139" y="-270813"/>
            <a:ext cx="1397861" cy="1387788"/>
          </a:xfrm>
          <a:prstGeom prst="rect">
            <a:avLst/>
          </a:prstGeom>
          <a:solidFill>
            <a:srgbClr val="FADB7A"/>
          </a:solidFill>
        </p:spPr>
      </p:sp>
      <p:sp>
        <p:nvSpPr>
          <p:cNvPr name="AutoShape 9" id="9"/>
          <p:cNvSpPr/>
          <p:nvPr/>
        </p:nvSpPr>
        <p:spPr>
          <a:xfrm rot="0">
            <a:off x="16890139" y="2504763"/>
            <a:ext cx="1397861" cy="1387788"/>
          </a:xfrm>
          <a:prstGeom prst="rect">
            <a:avLst/>
          </a:prstGeom>
          <a:solidFill>
            <a:srgbClr val="F4A100"/>
          </a:solidFill>
        </p:spPr>
      </p:sp>
      <p:sp>
        <p:nvSpPr>
          <p:cNvPr name="AutoShape 10" id="10"/>
          <p:cNvSpPr/>
          <p:nvPr/>
        </p:nvSpPr>
        <p:spPr>
          <a:xfrm rot="0">
            <a:off x="15492278" y="1116975"/>
            <a:ext cx="1397861" cy="1387788"/>
          </a:xfrm>
          <a:prstGeom prst="rect">
            <a:avLst/>
          </a:prstGeom>
          <a:solidFill>
            <a:srgbClr val="EFC136"/>
          </a:solidFill>
        </p:spPr>
      </p:sp>
      <p:sp>
        <p:nvSpPr>
          <p:cNvPr name="AutoShape 11" id="11"/>
          <p:cNvSpPr/>
          <p:nvPr/>
        </p:nvSpPr>
        <p:spPr>
          <a:xfrm rot="0">
            <a:off x="14094417" y="2504763"/>
            <a:ext cx="1397861" cy="1387788"/>
          </a:xfrm>
          <a:prstGeom prst="rect">
            <a:avLst/>
          </a:prstGeom>
          <a:solidFill>
            <a:srgbClr val="F4A100"/>
          </a:solidFill>
        </p:spPr>
      </p:sp>
      <p:sp>
        <p:nvSpPr>
          <p:cNvPr name="Freeform 12" id="12"/>
          <p:cNvSpPr/>
          <p:nvPr/>
        </p:nvSpPr>
        <p:spPr>
          <a:xfrm flipH="false" flipV="false" rot="0">
            <a:off x="12656798" y="4611300"/>
            <a:ext cx="3987615" cy="4114800"/>
          </a:xfrm>
          <a:custGeom>
            <a:avLst/>
            <a:gdLst/>
            <a:ahLst/>
            <a:cxnLst/>
            <a:rect r="r" b="b" t="t" l="l"/>
            <a:pathLst>
              <a:path h="4114800" w="3987615">
                <a:moveTo>
                  <a:pt x="0" y="0"/>
                </a:moveTo>
                <a:lnTo>
                  <a:pt x="3987615" y="0"/>
                </a:lnTo>
                <a:lnTo>
                  <a:pt x="398761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409700" y="4535100"/>
            <a:ext cx="8115300" cy="4293871"/>
          </a:xfrm>
          <a:prstGeom prst="rect">
            <a:avLst/>
          </a:prstGeom>
        </p:spPr>
        <p:txBody>
          <a:bodyPr anchor="t" rtlCol="false" tIns="0" lIns="0" bIns="0" rIns="0">
            <a:spAutoFit/>
          </a:bodyPr>
          <a:lstStyle/>
          <a:p>
            <a:pPr algn="just">
              <a:lnSpc>
                <a:spcPts val="3779"/>
              </a:lnSpc>
            </a:pPr>
            <a:r>
              <a:rPr lang="en-US" sz="2699">
                <a:solidFill>
                  <a:srgbClr val="FFFFFF"/>
                </a:solidFill>
                <a:latin typeface="Poppins"/>
              </a:rPr>
              <a:t>Fazer backup de arquivos é semelhante a manter um registro de veículos que usaram o estacionamento</a:t>
            </a:r>
          </a:p>
          <a:p>
            <a:pPr algn="just">
              <a:lnSpc>
                <a:spcPts val="3779"/>
              </a:lnSpc>
            </a:pPr>
          </a:p>
          <a:p>
            <a:pPr algn="just">
              <a:lnSpc>
                <a:spcPts val="3779"/>
              </a:lnSpc>
            </a:pPr>
            <a:r>
              <a:rPr lang="en-US" sz="2699">
                <a:solidFill>
                  <a:srgbClr val="FFFFFF"/>
                </a:solidFill>
                <a:latin typeface="Poppins"/>
              </a:rPr>
              <a:t>Isso ajuda a recuperar informações em caso de perda de dados, da mesma forma que um registro pode ser útil para rastrear os veículos que estiveram no estacionamento</a:t>
            </a:r>
          </a:p>
          <a:p>
            <a:pPr algn="just">
              <a:lnSpc>
                <a:spcPts val="3779"/>
              </a:lnSpc>
              <a:spcBef>
                <a:spcPct val="0"/>
              </a:spcBef>
            </a:pPr>
          </a:p>
        </p:txBody>
      </p:sp>
      <p:sp>
        <p:nvSpPr>
          <p:cNvPr name="TextBox 14" id="14"/>
          <p:cNvSpPr txBox="true"/>
          <p:nvPr/>
        </p:nvSpPr>
        <p:spPr>
          <a:xfrm rot="0">
            <a:off x="599932" y="1059825"/>
            <a:ext cx="14050674" cy="2971800"/>
          </a:xfrm>
          <a:prstGeom prst="rect">
            <a:avLst/>
          </a:prstGeom>
        </p:spPr>
        <p:txBody>
          <a:bodyPr anchor="t" rtlCol="false" tIns="0" lIns="0" bIns="0" rIns="0">
            <a:spAutoFit/>
          </a:bodyPr>
          <a:lstStyle/>
          <a:p>
            <a:pPr>
              <a:lnSpc>
                <a:spcPts val="7920"/>
              </a:lnSpc>
            </a:pPr>
            <a:r>
              <a:rPr lang="en-US" sz="6600">
                <a:solidFill>
                  <a:srgbClr val="191919"/>
                </a:solidFill>
                <a:latin typeface="Poppins Bold"/>
              </a:rPr>
              <a:t>Registro de Veículos - Backup de Arquivos</a:t>
            </a:r>
          </a:p>
          <a:p>
            <a:pPr>
              <a:lnSpc>
                <a:spcPts val="7200"/>
              </a:lnSpc>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2014047" y="4064286"/>
            <a:ext cx="14259906" cy="2158427"/>
            <a:chOff x="0" y="0"/>
            <a:chExt cx="19013207" cy="2877903"/>
          </a:xfrm>
        </p:grpSpPr>
        <p:sp>
          <p:nvSpPr>
            <p:cNvPr name="TextBox 3" id="3"/>
            <p:cNvSpPr txBox="true"/>
            <p:nvPr/>
          </p:nvSpPr>
          <p:spPr>
            <a:xfrm rot="0">
              <a:off x="0" y="-85750"/>
              <a:ext cx="19013207" cy="1711325"/>
            </a:xfrm>
            <a:prstGeom prst="rect">
              <a:avLst/>
            </a:prstGeom>
          </p:spPr>
          <p:txBody>
            <a:bodyPr anchor="t" rtlCol="false" tIns="0" lIns="0" bIns="0" rIns="0">
              <a:spAutoFit/>
            </a:bodyPr>
            <a:lstStyle/>
            <a:p>
              <a:pPr algn="ctr">
                <a:lnSpc>
                  <a:spcPts val="9600"/>
                </a:lnSpc>
              </a:pPr>
              <a:r>
                <a:rPr lang="en-US" sz="8000">
                  <a:solidFill>
                    <a:srgbClr val="F4F4F4"/>
                  </a:solidFill>
                  <a:latin typeface="Poppins Bold"/>
                </a:rPr>
                <a:t>Arquivos</a:t>
              </a:r>
            </a:p>
          </p:txBody>
        </p:sp>
        <p:sp>
          <p:nvSpPr>
            <p:cNvPr name="TextBox 4" id="4"/>
            <p:cNvSpPr txBox="true"/>
            <p:nvPr/>
          </p:nvSpPr>
          <p:spPr>
            <a:xfrm rot="0">
              <a:off x="0" y="2393049"/>
              <a:ext cx="19013207" cy="484928"/>
            </a:xfrm>
            <a:prstGeom prst="rect">
              <a:avLst/>
            </a:prstGeom>
          </p:spPr>
          <p:txBody>
            <a:bodyPr anchor="t" rtlCol="false" tIns="0" lIns="0" bIns="0" rIns="0">
              <a:spAutoFit/>
            </a:bodyPr>
            <a:lstStyle/>
            <a:p>
              <a:pPr algn="ctr">
                <a:lnSpc>
                  <a:spcPts val="2990"/>
                </a:lnSpc>
              </a:pPr>
            </a:p>
          </p:txBody>
        </p:sp>
      </p:grpSp>
      <p:sp>
        <p:nvSpPr>
          <p:cNvPr name="AutoShape 5" id="5"/>
          <p:cNvSpPr/>
          <p:nvPr/>
        </p:nvSpPr>
        <p:spPr>
          <a:xfrm rot="5400000">
            <a:off x="2798982" y="9355847"/>
            <a:ext cx="929773" cy="932534"/>
          </a:xfrm>
          <a:prstGeom prst="rect">
            <a:avLst/>
          </a:prstGeom>
          <a:solidFill>
            <a:srgbClr val="F4A100"/>
          </a:solidFill>
        </p:spPr>
      </p:sp>
      <p:sp>
        <p:nvSpPr>
          <p:cNvPr name="AutoShape 6" id="6"/>
          <p:cNvSpPr/>
          <p:nvPr/>
        </p:nvSpPr>
        <p:spPr>
          <a:xfrm rot="-5400000">
            <a:off x="14559245" y="-1380"/>
            <a:ext cx="929773" cy="932534"/>
          </a:xfrm>
          <a:prstGeom prst="rect">
            <a:avLst/>
          </a:prstGeom>
          <a:solidFill>
            <a:srgbClr val="F4A100"/>
          </a:solidFill>
        </p:spPr>
      </p:sp>
      <p:sp>
        <p:nvSpPr>
          <p:cNvPr name="AutoShape 7" id="7"/>
          <p:cNvSpPr/>
          <p:nvPr/>
        </p:nvSpPr>
        <p:spPr>
          <a:xfrm rot="5400000">
            <a:off x="1866448" y="8426074"/>
            <a:ext cx="929773" cy="932534"/>
          </a:xfrm>
          <a:prstGeom prst="rect">
            <a:avLst/>
          </a:prstGeom>
          <a:solidFill>
            <a:srgbClr val="EFC136"/>
          </a:solidFill>
        </p:spPr>
      </p:sp>
      <p:sp>
        <p:nvSpPr>
          <p:cNvPr name="AutoShape 8" id="8"/>
          <p:cNvSpPr/>
          <p:nvPr/>
        </p:nvSpPr>
        <p:spPr>
          <a:xfrm rot="-5400000">
            <a:off x="15491779" y="928392"/>
            <a:ext cx="929773" cy="932534"/>
          </a:xfrm>
          <a:prstGeom prst="rect">
            <a:avLst/>
          </a:prstGeom>
          <a:solidFill>
            <a:srgbClr val="EFC136"/>
          </a:solidFill>
        </p:spPr>
      </p:sp>
      <p:sp>
        <p:nvSpPr>
          <p:cNvPr name="AutoShape 9" id="9"/>
          <p:cNvSpPr/>
          <p:nvPr/>
        </p:nvSpPr>
        <p:spPr>
          <a:xfrm rot="5400000">
            <a:off x="933914" y="7496301"/>
            <a:ext cx="929773" cy="932534"/>
          </a:xfrm>
          <a:prstGeom prst="rect">
            <a:avLst/>
          </a:prstGeom>
          <a:solidFill>
            <a:srgbClr val="FADB7A"/>
          </a:solidFill>
        </p:spPr>
      </p:sp>
      <p:sp>
        <p:nvSpPr>
          <p:cNvPr name="AutoShape 10" id="10"/>
          <p:cNvSpPr/>
          <p:nvPr/>
        </p:nvSpPr>
        <p:spPr>
          <a:xfrm rot="-5400000">
            <a:off x="16424313" y="1858165"/>
            <a:ext cx="929773" cy="932534"/>
          </a:xfrm>
          <a:prstGeom prst="rect">
            <a:avLst/>
          </a:prstGeom>
          <a:solidFill>
            <a:srgbClr val="FADB7A"/>
          </a:solidFill>
        </p:spPr>
      </p:sp>
      <p:sp>
        <p:nvSpPr>
          <p:cNvPr name="AutoShape 11" id="11"/>
          <p:cNvSpPr/>
          <p:nvPr/>
        </p:nvSpPr>
        <p:spPr>
          <a:xfrm rot="5400000">
            <a:off x="1380" y="6566528"/>
            <a:ext cx="929773" cy="932534"/>
          </a:xfrm>
          <a:prstGeom prst="rect">
            <a:avLst/>
          </a:prstGeom>
          <a:solidFill>
            <a:srgbClr val="F4F4F4"/>
          </a:solidFill>
        </p:spPr>
      </p:sp>
      <p:sp>
        <p:nvSpPr>
          <p:cNvPr name="AutoShape 12" id="12"/>
          <p:cNvSpPr/>
          <p:nvPr/>
        </p:nvSpPr>
        <p:spPr>
          <a:xfrm rot="-5400000">
            <a:off x="17356847" y="2787938"/>
            <a:ext cx="929773" cy="932534"/>
          </a:xfrm>
          <a:prstGeom prst="rect">
            <a:avLst/>
          </a:prstGeom>
          <a:solidFill>
            <a:srgbClr val="F4F4F4"/>
          </a:solidFill>
        </p:spPr>
      </p:sp>
      <p:sp>
        <p:nvSpPr>
          <p:cNvPr name="AutoShape 13" id="13"/>
          <p:cNvSpPr/>
          <p:nvPr/>
        </p:nvSpPr>
        <p:spPr>
          <a:xfrm rot="5400000">
            <a:off x="1380" y="8426074"/>
            <a:ext cx="929773" cy="932534"/>
          </a:xfrm>
          <a:prstGeom prst="rect">
            <a:avLst/>
          </a:prstGeom>
          <a:solidFill>
            <a:srgbClr val="EFC136"/>
          </a:solidFill>
        </p:spPr>
      </p:sp>
      <p:sp>
        <p:nvSpPr>
          <p:cNvPr name="AutoShape 14" id="14"/>
          <p:cNvSpPr/>
          <p:nvPr/>
        </p:nvSpPr>
        <p:spPr>
          <a:xfrm rot="-5400000">
            <a:off x="17356847" y="928392"/>
            <a:ext cx="929773" cy="932534"/>
          </a:xfrm>
          <a:prstGeom prst="rect">
            <a:avLst/>
          </a:prstGeom>
          <a:solidFill>
            <a:srgbClr val="EFC136"/>
          </a:solidFill>
        </p:spPr>
      </p:sp>
      <p:sp>
        <p:nvSpPr>
          <p:cNvPr name="AutoShape 15" id="15"/>
          <p:cNvSpPr/>
          <p:nvPr/>
        </p:nvSpPr>
        <p:spPr>
          <a:xfrm rot="5400000">
            <a:off x="933914" y="9355847"/>
            <a:ext cx="929773" cy="932534"/>
          </a:xfrm>
          <a:prstGeom prst="rect">
            <a:avLst/>
          </a:prstGeom>
          <a:solidFill>
            <a:srgbClr val="F4A100"/>
          </a:solidFill>
        </p:spPr>
      </p:sp>
      <p:sp>
        <p:nvSpPr>
          <p:cNvPr name="AutoShape 16" id="16"/>
          <p:cNvSpPr/>
          <p:nvPr/>
        </p:nvSpPr>
        <p:spPr>
          <a:xfrm rot="-5400000">
            <a:off x="16424313" y="-1380"/>
            <a:ext cx="929773" cy="932534"/>
          </a:xfrm>
          <a:prstGeom prst="rect">
            <a:avLst/>
          </a:prstGeom>
          <a:solidFill>
            <a:srgbClr val="F4A100"/>
          </a:solid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3878657"/>
            <a:ext cx="18288000" cy="6408343"/>
          </a:xfrm>
          <a:prstGeom prst="rect">
            <a:avLst/>
          </a:prstGeom>
          <a:solidFill>
            <a:srgbClr val="191919"/>
          </a:solidFill>
        </p:spPr>
      </p:sp>
      <p:sp>
        <p:nvSpPr>
          <p:cNvPr name="AutoShape 3" id="3"/>
          <p:cNvSpPr/>
          <p:nvPr/>
        </p:nvSpPr>
        <p:spPr>
          <a:xfrm rot="0">
            <a:off x="0" y="-1343610"/>
            <a:ext cx="18288000" cy="4163365"/>
          </a:xfrm>
          <a:prstGeom prst="rect">
            <a:avLst/>
          </a:prstGeom>
          <a:solidFill>
            <a:srgbClr val="F4A100"/>
          </a:solidFill>
        </p:spPr>
      </p:sp>
      <p:sp>
        <p:nvSpPr>
          <p:cNvPr name="AutoShape 4" id="4"/>
          <p:cNvSpPr/>
          <p:nvPr/>
        </p:nvSpPr>
        <p:spPr>
          <a:xfrm rot="0">
            <a:off x="16890139" y="-649716"/>
            <a:ext cx="1397861" cy="1387788"/>
          </a:xfrm>
          <a:prstGeom prst="rect">
            <a:avLst/>
          </a:prstGeom>
          <a:solidFill>
            <a:srgbClr val="FADB7A"/>
          </a:solidFill>
        </p:spPr>
      </p:sp>
      <p:sp>
        <p:nvSpPr>
          <p:cNvPr name="AutoShape 5" id="5"/>
          <p:cNvSpPr/>
          <p:nvPr/>
        </p:nvSpPr>
        <p:spPr>
          <a:xfrm rot="0">
            <a:off x="16890139" y="2125861"/>
            <a:ext cx="1397861" cy="1387788"/>
          </a:xfrm>
          <a:prstGeom prst="rect">
            <a:avLst/>
          </a:prstGeom>
          <a:solidFill>
            <a:srgbClr val="F4A100"/>
          </a:solidFill>
        </p:spPr>
      </p:sp>
      <p:sp>
        <p:nvSpPr>
          <p:cNvPr name="AutoShape 6" id="6"/>
          <p:cNvSpPr/>
          <p:nvPr/>
        </p:nvSpPr>
        <p:spPr>
          <a:xfrm rot="0">
            <a:off x="15492278" y="738072"/>
            <a:ext cx="1397861" cy="1387788"/>
          </a:xfrm>
          <a:prstGeom prst="rect">
            <a:avLst/>
          </a:prstGeom>
          <a:solidFill>
            <a:srgbClr val="EFC136"/>
          </a:solidFill>
        </p:spPr>
      </p:sp>
      <p:sp>
        <p:nvSpPr>
          <p:cNvPr name="AutoShape 7" id="7"/>
          <p:cNvSpPr/>
          <p:nvPr/>
        </p:nvSpPr>
        <p:spPr>
          <a:xfrm rot="0">
            <a:off x="0" y="-284708"/>
            <a:ext cx="18288000" cy="4163365"/>
          </a:xfrm>
          <a:prstGeom prst="rect">
            <a:avLst/>
          </a:prstGeom>
          <a:solidFill>
            <a:srgbClr val="F4F4F4"/>
          </a:solidFill>
        </p:spPr>
      </p:sp>
      <p:sp>
        <p:nvSpPr>
          <p:cNvPr name="AutoShape 8" id="8"/>
          <p:cNvSpPr/>
          <p:nvPr/>
        </p:nvSpPr>
        <p:spPr>
          <a:xfrm rot="0">
            <a:off x="16890139" y="-354245"/>
            <a:ext cx="1397861" cy="1387788"/>
          </a:xfrm>
          <a:prstGeom prst="rect">
            <a:avLst/>
          </a:prstGeom>
          <a:solidFill>
            <a:srgbClr val="FADB7A"/>
          </a:solidFill>
        </p:spPr>
      </p:sp>
      <p:sp>
        <p:nvSpPr>
          <p:cNvPr name="AutoShape 9" id="9"/>
          <p:cNvSpPr/>
          <p:nvPr/>
        </p:nvSpPr>
        <p:spPr>
          <a:xfrm rot="0">
            <a:off x="16890139" y="2421332"/>
            <a:ext cx="1397861" cy="1387788"/>
          </a:xfrm>
          <a:prstGeom prst="rect">
            <a:avLst/>
          </a:prstGeom>
          <a:solidFill>
            <a:srgbClr val="F4A100"/>
          </a:solidFill>
        </p:spPr>
      </p:sp>
      <p:sp>
        <p:nvSpPr>
          <p:cNvPr name="AutoShape 10" id="10"/>
          <p:cNvSpPr/>
          <p:nvPr/>
        </p:nvSpPr>
        <p:spPr>
          <a:xfrm rot="0">
            <a:off x="15492278" y="1033543"/>
            <a:ext cx="1397861" cy="1387788"/>
          </a:xfrm>
          <a:prstGeom prst="rect">
            <a:avLst/>
          </a:prstGeom>
          <a:solidFill>
            <a:srgbClr val="EFC136"/>
          </a:solidFill>
        </p:spPr>
      </p:sp>
      <p:sp>
        <p:nvSpPr>
          <p:cNvPr name="AutoShape 11" id="11"/>
          <p:cNvSpPr/>
          <p:nvPr/>
        </p:nvSpPr>
        <p:spPr>
          <a:xfrm rot="0">
            <a:off x="14094417" y="2421332"/>
            <a:ext cx="1397861" cy="1387788"/>
          </a:xfrm>
          <a:prstGeom prst="rect">
            <a:avLst/>
          </a:prstGeom>
          <a:solidFill>
            <a:srgbClr val="F4A100"/>
          </a:solidFill>
        </p:spPr>
      </p:sp>
      <p:sp>
        <p:nvSpPr>
          <p:cNvPr name="Freeform 12" id="12"/>
          <p:cNvSpPr/>
          <p:nvPr/>
        </p:nvSpPr>
        <p:spPr>
          <a:xfrm flipH="false" flipV="false" rot="0">
            <a:off x="14094417" y="6315278"/>
            <a:ext cx="1094170" cy="1313960"/>
          </a:xfrm>
          <a:custGeom>
            <a:avLst/>
            <a:gdLst/>
            <a:ahLst/>
            <a:cxnLst/>
            <a:rect r="r" b="b" t="t" l="l"/>
            <a:pathLst>
              <a:path h="1313960" w="1094170">
                <a:moveTo>
                  <a:pt x="0" y="0"/>
                </a:moveTo>
                <a:lnTo>
                  <a:pt x="1094170" y="0"/>
                </a:lnTo>
                <a:lnTo>
                  <a:pt x="1094170" y="1313959"/>
                </a:lnTo>
                <a:lnTo>
                  <a:pt x="0" y="13139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144856" y="4757426"/>
            <a:ext cx="3296984" cy="4114800"/>
          </a:xfrm>
          <a:custGeom>
            <a:avLst/>
            <a:gdLst/>
            <a:ahLst/>
            <a:cxnLst/>
            <a:rect r="r" b="b" t="t" l="l"/>
            <a:pathLst>
              <a:path h="4114800" w="3296984">
                <a:moveTo>
                  <a:pt x="0" y="0"/>
                </a:moveTo>
                <a:lnTo>
                  <a:pt x="3296983" y="0"/>
                </a:lnTo>
                <a:lnTo>
                  <a:pt x="329698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409700" y="4535100"/>
            <a:ext cx="8115300" cy="4293871"/>
          </a:xfrm>
          <a:prstGeom prst="rect">
            <a:avLst/>
          </a:prstGeom>
        </p:spPr>
        <p:txBody>
          <a:bodyPr anchor="t" rtlCol="false" tIns="0" lIns="0" bIns="0" rIns="0">
            <a:spAutoFit/>
          </a:bodyPr>
          <a:lstStyle/>
          <a:p>
            <a:pPr algn="just">
              <a:lnSpc>
                <a:spcPts val="3779"/>
              </a:lnSpc>
            </a:pPr>
            <a:r>
              <a:rPr lang="en-US" sz="2699">
                <a:solidFill>
                  <a:srgbClr val="FFFFFF"/>
                </a:solidFill>
                <a:latin typeface="Poppins"/>
              </a:rPr>
              <a:t>Controlar as permissões de acesso a arquivos é análogo a estabelecer regras para o acesso ao estacionamento</a:t>
            </a:r>
          </a:p>
          <a:p>
            <a:pPr algn="just">
              <a:lnSpc>
                <a:spcPts val="3779"/>
              </a:lnSpc>
            </a:pPr>
          </a:p>
          <a:p>
            <a:pPr algn="just">
              <a:lnSpc>
                <a:spcPts val="3779"/>
              </a:lnSpc>
              <a:spcBef>
                <a:spcPct val="0"/>
              </a:spcBef>
            </a:pPr>
            <a:r>
              <a:rPr lang="en-US" sz="2699">
                <a:solidFill>
                  <a:srgbClr val="FFFFFF"/>
                </a:solidFill>
                <a:latin typeface="Poppins"/>
              </a:rPr>
              <a:t>Você pode conceder permissões para que apenas pessoas autorizadas acessem ou modifiquem determinados arquivos, assim como pode controlar quem pode entrar no estacionamento</a:t>
            </a:r>
          </a:p>
        </p:txBody>
      </p:sp>
      <p:sp>
        <p:nvSpPr>
          <p:cNvPr name="TextBox 15" id="15"/>
          <p:cNvSpPr txBox="true"/>
          <p:nvPr/>
        </p:nvSpPr>
        <p:spPr>
          <a:xfrm rot="0">
            <a:off x="742674" y="490226"/>
            <a:ext cx="14050674" cy="3971925"/>
          </a:xfrm>
          <a:prstGeom prst="rect">
            <a:avLst/>
          </a:prstGeom>
        </p:spPr>
        <p:txBody>
          <a:bodyPr anchor="t" rtlCol="false" tIns="0" lIns="0" bIns="0" rIns="0">
            <a:spAutoFit/>
          </a:bodyPr>
          <a:lstStyle/>
          <a:p>
            <a:pPr>
              <a:lnSpc>
                <a:spcPts val="7920"/>
              </a:lnSpc>
            </a:pPr>
            <a:r>
              <a:rPr lang="en-US" sz="6600">
                <a:solidFill>
                  <a:srgbClr val="191919"/>
                </a:solidFill>
                <a:latin typeface="Poppins Bold"/>
              </a:rPr>
              <a:t>Acesso Restrito ao Estacionamento - Permissão de Arquivos</a:t>
            </a:r>
          </a:p>
          <a:p>
            <a:pPr>
              <a:lnSpc>
                <a:spcPts val="7200"/>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3878657"/>
            <a:ext cx="18288000" cy="6408343"/>
          </a:xfrm>
          <a:prstGeom prst="rect">
            <a:avLst/>
          </a:prstGeom>
          <a:solidFill>
            <a:srgbClr val="191919"/>
          </a:solidFill>
        </p:spPr>
      </p:sp>
      <p:sp>
        <p:nvSpPr>
          <p:cNvPr name="AutoShape 3" id="3"/>
          <p:cNvSpPr/>
          <p:nvPr/>
        </p:nvSpPr>
        <p:spPr>
          <a:xfrm rot="0">
            <a:off x="0" y="-1343610"/>
            <a:ext cx="18288000" cy="4163365"/>
          </a:xfrm>
          <a:prstGeom prst="rect">
            <a:avLst/>
          </a:prstGeom>
          <a:solidFill>
            <a:srgbClr val="F4A100"/>
          </a:solidFill>
        </p:spPr>
      </p:sp>
      <p:sp>
        <p:nvSpPr>
          <p:cNvPr name="AutoShape 4" id="4"/>
          <p:cNvSpPr/>
          <p:nvPr/>
        </p:nvSpPr>
        <p:spPr>
          <a:xfrm rot="0">
            <a:off x="16890139" y="-649716"/>
            <a:ext cx="1397861" cy="1387788"/>
          </a:xfrm>
          <a:prstGeom prst="rect">
            <a:avLst/>
          </a:prstGeom>
          <a:solidFill>
            <a:srgbClr val="FADB7A"/>
          </a:solidFill>
        </p:spPr>
      </p:sp>
      <p:sp>
        <p:nvSpPr>
          <p:cNvPr name="AutoShape 5" id="5"/>
          <p:cNvSpPr/>
          <p:nvPr/>
        </p:nvSpPr>
        <p:spPr>
          <a:xfrm rot="0">
            <a:off x="16890139" y="2125861"/>
            <a:ext cx="1397861" cy="1387788"/>
          </a:xfrm>
          <a:prstGeom prst="rect">
            <a:avLst/>
          </a:prstGeom>
          <a:solidFill>
            <a:srgbClr val="F4A100"/>
          </a:solidFill>
        </p:spPr>
      </p:sp>
      <p:sp>
        <p:nvSpPr>
          <p:cNvPr name="AutoShape 6" id="6"/>
          <p:cNvSpPr/>
          <p:nvPr/>
        </p:nvSpPr>
        <p:spPr>
          <a:xfrm rot="0">
            <a:off x="15492278" y="738072"/>
            <a:ext cx="1397861" cy="1387788"/>
          </a:xfrm>
          <a:prstGeom prst="rect">
            <a:avLst/>
          </a:prstGeom>
          <a:solidFill>
            <a:srgbClr val="EFC136"/>
          </a:solidFill>
        </p:spPr>
      </p:sp>
      <p:sp>
        <p:nvSpPr>
          <p:cNvPr name="AutoShape 7" id="7"/>
          <p:cNvSpPr/>
          <p:nvPr/>
        </p:nvSpPr>
        <p:spPr>
          <a:xfrm rot="0">
            <a:off x="0" y="-284708"/>
            <a:ext cx="18288000" cy="4163365"/>
          </a:xfrm>
          <a:prstGeom prst="rect">
            <a:avLst/>
          </a:prstGeom>
          <a:solidFill>
            <a:srgbClr val="F4F4F4"/>
          </a:solidFill>
        </p:spPr>
      </p:sp>
      <p:sp>
        <p:nvSpPr>
          <p:cNvPr name="AutoShape 8" id="8"/>
          <p:cNvSpPr/>
          <p:nvPr/>
        </p:nvSpPr>
        <p:spPr>
          <a:xfrm rot="0">
            <a:off x="16890139" y="-354245"/>
            <a:ext cx="1397861" cy="1387788"/>
          </a:xfrm>
          <a:prstGeom prst="rect">
            <a:avLst/>
          </a:prstGeom>
          <a:solidFill>
            <a:srgbClr val="FADB7A"/>
          </a:solidFill>
        </p:spPr>
      </p:sp>
      <p:sp>
        <p:nvSpPr>
          <p:cNvPr name="AutoShape 9" id="9"/>
          <p:cNvSpPr/>
          <p:nvPr/>
        </p:nvSpPr>
        <p:spPr>
          <a:xfrm rot="0">
            <a:off x="16890139" y="2421332"/>
            <a:ext cx="1397861" cy="1387788"/>
          </a:xfrm>
          <a:prstGeom prst="rect">
            <a:avLst/>
          </a:prstGeom>
          <a:solidFill>
            <a:srgbClr val="F4A100"/>
          </a:solidFill>
        </p:spPr>
      </p:sp>
      <p:sp>
        <p:nvSpPr>
          <p:cNvPr name="AutoShape 10" id="10"/>
          <p:cNvSpPr/>
          <p:nvPr/>
        </p:nvSpPr>
        <p:spPr>
          <a:xfrm rot="0">
            <a:off x="15492278" y="1033543"/>
            <a:ext cx="1397861" cy="1387788"/>
          </a:xfrm>
          <a:prstGeom prst="rect">
            <a:avLst/>
          </a:prstGeom>
          <a:solidFill>
            <a:srgbClr val="EFC136"/>
          </a:solidFill>
        </p:spPr>
      </p:sp>
      <p:sp>
        <p:nvSpPr>
          <p:cNvPr name="AutoShape 11" id="11"/>
          <p:cNvSpPr/>
          <p:nvPr/>
        </p:nvSpPr>
        <p:spPr>
          <a:xfrm rot="0">
            <a:off x="14094417" y="2421332"/>
            <a:ext cx="1397861" cy="1387788"/>
          </a:xfrm>
          <a:prstGeom prst="rect">
            <a:avLst/>
          </a:prstGeom>
          <a:solidFill>
            <a:srgbClr val="F4A100"/>
          </a:solidFill>
        </p:spPr>
      </p:sp>
      <p:sp>
        <p:nvSpPr>
          <p:cNvPr name="TextBox 12" id="12"/>
          <p:cNvSpPr txBox="true"/>
          <p:nvPr/>
        </p:nvSpPr>
        <p:spPr>
          <a:xfrm rot="0">
            <a:off x="1028700" y="4693958"/>
            <a:ext cx="8115300" cy="4770121"/>
          </a:xfrm>
          <a:prstGeom prst="rect">
            <a:avLst/>
          </a:prstGeom>
        </p:spPr>
        <p:txBody>
          <a:bodyPr anchor="t" rtlCol="false" tIns="0" lIns="0" bIns="0" rIns="0">
            <a:spAutoFit/>
          </a:bodyPr>
          <a:lstStyle/>
          <a:p>
            <a:pPr algn="just">
              <a:lnSpc>
                <a:spcPts val="3779"/>
              </a:lnSpc>
            </a:pPr>
            <a:r>
              <a:rPr lang="en-US" sz="2699">
                <a:solidFill>
                  <a:srgbClr val="FFFFFF"/>
                </a:solidFill>
                <a:latin typeface="Poppins"/>
              </a:rPr>
              <a:t>A fragmentação de arquivos é semelhante à ocupação irregular do estacionamento, onde os veículos podem não ocupar espaços de maneira contígua</a:t>
            </a:r>
          </a:p>
          <a:p>
            <a:pPr algn="just">
              <a:lnSpc>
                <a:spcPts val="3779"/>
              </a:lnSpc>
            </a:pPr>
          </a:p>
          <a:p>
            <a:pPr algn="just">
              <a:lnSpc>
                <a:spcPts val="3779"/>
              </a:lnSpc>
            </a:pPr>
            <a:r>
              <a:rPr lang="en-US" sz="2699">
                <a:solidFill>
                  <a:srgbClr val="FFFFFF"/>
                </a:solidFill>
                <a:latin typeface="Poppins"/>
              </a:rPr>
              <a:t>A fragmentação ocorre quando os dados de um arquivo são armazenados em várias partes do disco rígido, o que pode tornar a leitura e gravação menos eficientes</a:t>
            </a:r>
          </a:p>
          <a:p>
            <a:pPr algn="just">
              <a:lnSpc>
                <a:spcPts val="3779"/>
              </a:lnSpc>
              <a:spcBef>
                <a:spcPct val="0"/>
              </a:spcBef>
            </a:pPr>
          </a:p>
        </p:txBody>
      </p:sp>
      <p:sp>
        <p:nvSpPr>
          <p:cNvPr name="TextBox 13" id="13"/>
          <p:cNvSpPr txBox="true"/>
          <p:nvPr/>
        </p:nvSpPr>
        <p:spPr>
          <a:xfrm rot="0">
            <a:off x="742674" y="490226"/>
            <a:ext cx="14050674" cy="3971925"/>
          </a:xfrm>
          <a:prstGeom prst="rect">
            <a:avLst/>
          </a:prstGeom>
        </p:spPr>
        <p:txBody>
          <a:bodyPr anchor="t" rtlCol="false" tIns="0" lIns="0" bIns="0" rIns="0">
            <a:spAutoFit/>
          </a:bodyPr>
          <a:lstStyle/>
          <a:p>
            <a:pPr>
              <a:lnSpc>
                <a:spcPts val="7920"/>
              </a:lnSpc>
            </a:pPr>
            <a:r>
              <a:rPr lang="en-US" sz="6600">
                <a:solidFill>
                  <a:srgbClr val="191919"/>
                </a:solidFill>
                <a:latin typeface="Poppins Bold"/>
              </a:rPr>
              <a:t>Ocupação Irregular do Estacionamento - Fragmentação de Arquivos</a:t>
            </a:r>
          </a:p>
          <a:p>
            <a:pPr>
              <a:lnSpc>
                <a:spcPts val="7200"/>
              </a:lnSpc>
            </a:pPr>
          </a:p>
        </p:txBody>
      </p:sp>
      <p:sp>
        <p:nvSpPr>
          <p:cNvPr name="Freeform 14" id="14"/>
          <p:cNvSpPr/>
          <p:nvPr/>
        </p:nvSpPr>
        <p:spPr>
          <a:xfrm flipH="false" flipV="false" rot="0">
            <a:off x="11837792" y="5624265"/>
            <a:ext cx="5421508" cy="3634035"/>
          </a:xfrm>
          <a:custGeom>
            <a:avLst/>
            <a:gdLst/>
            <a:ahLst/>
            <a:cxnLst/>
            <a:rect r="r" b="b" t="t" l="l"/>
            <a:pathLst>
              <a:path h="3634035" w="5421508">
                <a:moveTo>
                  <a:pt x="0" y="0"/>
                </a:moveTo>
                <a:lnTo>
                  <a:pt x="5421508" y="0"/>
                </a:lnTo>
                <a:lnTo>
                  <a:pt x="5421508" y="3634035"/>
                </a:lnTo>
                <a:lnTo>
                  <a:pt x="0" y="363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5400000">
            <a:off x="11147835" y="6328809"/>
            <a:ext cx="3619449" cy="2239534"/>
          </a:xfrm>
          <a:custGeom>
            <a:avLst/>
            <a:gdLst/>
            <a:ahLst/>
            <a:cxnLst/>
            <a:rect r="r" b="b" t="t" l="l"/>
            <a:pathLst>
              <a:path h="2239534" w="3619449">
                <a:moveTo>
                  <a:pt x="0" y="0"/>
                </a:moveTo>
                <a:lnTo>
                  <a:pt x="3619448" y="0"/>
                </a:lnTo>
                <a:lnTo>
                  <a:pt x="3619448" y="2239534"/>
                </a:lnTo>
                <a:lnTo>
                  <a:pt x="0" y="2239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4329809" y="6328809"/>
            <a:ext cx="3619449" cy="2239534"/>
          </a:xfrm>
          <a:custGeom>
            <a:avLst/>
            <a:gdLst/>
            <a:ahLst/>
            <a:cxnLst/>
            <a:rect r="r" b="b" t="t" l="l"/>
            <a:pathLst>
              <a:path h="2239534" w="3619449">
                <a:moveTo>
                  <a:pt x="0" y="0"/>
                </a:moveTo>
                <a:lnTo>
                  <a:pt x="3619448" y="0"/>
                </a:lnTo>
                <a:lnTo>
                  <a:pt x="3619448" y="2239534"/>
                </a:lnTo>
                <a:lnTo>
                  <a:pt x="0" y="2239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5400000">
            <a:off x="13992757" y="8030702"/>
            <a:ext cx="1123182" cy="930837"/>
          </a:xfrm>
          <a:custGeom>
            <a:avLst/>
            <a:gdLst/>
            <a:ahLst/>
            <a:cxnLst/>
            <a:rect r="r" b="b" t="t" l="l"/>
            <a:pathLst>
              <a:path h="930837" w="1123182">
                <a:moveTo>
                  <a:pt x="0" y="0"/>
                </a:moveTo>
                <a:lnTo>
                  <a:pt x="1123182" y="0"/>
                </a:lnTo>
                <a:lnTo>
                  <a:pt x="1123182" y="930837"/>
                </a:lnTo>
                <a:lnTo>
                  <a:pt x="0" y="9308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5400000">
            <a:off x="13992757" y="5921867"/>
            <a:ext cx="1123182" cy="930837"/>
          </a:xfrm>
          <a:custGeom>
            <a:avLst/>
            <a:gdLst/>
            <a:ahLst/>
            <a:cxnLst/>
            <a:rect r="r" b="b" t="t" l="l"/>
            <a:pathLst>
              <a:path h="930837" w="1123182">
                <a:moveTo>
                  <a:pt x="0" y="0"/>
                </a:moveTo>
                <a:lnTo>
                  <a:pt x="1123182" y="0"/>
                </a:lnTo>
                <a:lnTo>
                  <a:pt x="1123182" y="930837"/>
                </a:lnTo>
                <a:lnTo>
                  <a:pt x="0" y="9308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5400000">
            <a:off x="13702612" y="3834599"/>
            <a:ext cx="1339798" cy="2239534"/>
          </a:xfrm>
          <a:custGeom>
            <a:avLst/>
            <a:gdLst/>
            <a:ahLst/>
            <a:cxnLst/>
            <a:rect r="r" b="b" t="t" l="l"/>
            <a:pathLst>
              <a:path h="2239534" w="1339798">
                <a:moveTo>
                  <a:pt x="0" y="0"/>
                </a:moveTo>
                <a:lnTo>
                  <a:pt x="1339798" y="0"/>
                </a:lnTo>
                <a:lnTo>
                  <a:pt x="1339798" y="2239533"/>
                </a:lnTo>
                <a:lnTo>
                  <a:pt x="0" y="2239533"/>
                </a:lnTo>
                <a:lnTo>
                  <a:pt x="0" y="0"/>
                </a:lnTo>
                <a:close/>
              </a:path>
            </a:pathLst>
          </a:custGeom>
          <a:blipFill>
            <a:blip r:embed="rId4">
              <a:extLst>
                <a:ext uri="{96DAC541-7B7A-43D3-8B79-37D633B846F1}">
                  <asvg:svgBlip xmlns:asvg="http://schemas.microsoft.com/office/drawing/2016/SVG/main" r:embed="rId5"/>
                </a:ext>
              </a:extLst>
            </a:blip>
            <a:stretch>
              <a:fillRect l="-170148"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3878657"/>
            <a:ext cx="18288000" cy="6408343"/>
          </a:xfrm>
          <a:prstGeom prst="rect">
            <a:avLst/>
          </a:prstGeom>
          <a:solidFill>
            <a:srgbClr val="191919"/>
          </a:solidFill>
        </p:spPr>
      </p:sp>
      <p:sp>
        <p:nvSpPr>
          <p:cNvPr name="AutoShape 3" id="3"/>
          <p:cNvSpPr/>
          <p:nvPr/>
        </p:nvSpPr>
        <p:spPr>
          <a:xfrm rot="0">
            <a:off x="0" y="-1343610"/>
            <a:ext cx="18288000" cy="4163365"/>
          </a:xfrm>
          <a:prstGeom prst="rect">
            <a:avLst/>
          </a:prstGeom>
          <a:solidFill>
            <a:srgbClr val="F4A100"/>
          </a:solidFill>
        </p:spPr>
      </p:sp>
      <p:sp>
        <p:nvSpPr>
          <p:cNvPr name="AutoShape 4" id="4"/>
          <p:cNvSpPr/>
          <p:nvPr/>
        </p:nvSpPr>
        <p:spPr>
          <a:xfrm rot="0">
            <a:off x="16890139" y="-649716"/>
            <a:ext cx="1397861" cy="1387788"/>
          </a:xfrm>
          <a:prstGeom prst="rect">
            <a:avLst/>
          </a:prstGeom>
          <a:solidFill>
            <a:srgbClr val="FADB7A"/>
          </a:solidFill>
        </p:spPr>
      </p:sp>
      <p:sp>
        <p:nvSpPr>
          <p:cNvPr name="AutoShape 5" id="5"/>
          <p:cNvSpPr/>
          <p:nvPr/>
        </p:nvSpPr>
        <p:spPr>
          <a:xfrm rot="0">
            <a:off x="16890139" y="2125861"/>
            <a:ext cx="1397861" cy="1387788"/>
          </a:xfrm>
          <a:prstGeom prst="rect">
            <a:avLst/>
          </a:prstGeom>
          <a:solidFill>
            <a:srgbClr val="F4A100"/>
          </a:solidFill>
        </p:spPr>
      </p:sp>
      <p:sp>
        <p:nvSpPr>
          <p:cNvPr name="AutoShape 6" id="6"/>
          <p:cNvSpPr/>
          <p:nvPr/>
        </p:nvSpPr>
        <p:spPr>
          <a:xfrm rot="0">
            <a:off x="15492278" y="738072"/>
            <a:ext cx="1397861" cy="1387788"/>
          </a:xfrm>
          <a:prstGeom prst="rect">
            <a:avLst/>
          </a:prstGeom>
          <a:solidFill>
            <a:srgbClr val="EFC136"/>
          </a:solidFill>
        </p:spPr>
      </p:sp>
      <p:sp>
        <p:nvSpPr>
          <p:cNvPr name="AutoShape 7" id="7"/>
          <p:cNvSpPr/>
          <p:nvPr/>
        </p:nvSpPr>
        <p:spPr>
          <a:xfrm rot="0">
            <a:off x="0" y="-284708"/>
            <a:ext cx="18288000" cy="4163365"/>
          </a:xfrm>
          <a:prstGeom prst="rect">
            <a:avLst/>
          </a:prstGeom>
          <a:solidFill>
            <a:srgbClr val="F4F4F4"/>
          </a:solidFill>
        </p:spPr>
      </p:sp>
      <p:sp>
        <p:nvSpPr>
          <p:cNvPr name="AutoShape 8" id="8"/>
          <p:cNvSpPr/>
          <p:nvPr/>
        </p:nvSpPr>
        <p:spPr>
          <a:xfrm rot="0">
            <a:off x="16890139" y="-354245"/>
            <a:ext cx="1397861" cy="1387788"/>
          </a:xfrm>
          <a:prstGeom prst="rect">
            <a:avLst/>
          </a:prstGeom>
          <a:solidFill>
            <a:srgbClr val="FADB7A"/>
          </a:solidFill>
        </p:spPr>
      </p:sp>
      <p:sp>
        <p:nvSpPr>
          <p:cNvPr name="AutoShape 9" id="9"/>
          <p:cNvSpPr/>
          <p:nvPr/>
        </p:nvSpPr>
        <p:spPr>
          <a:xfrm rot="0">
            <a:off x="16890139" y="2421332"/>
            <a:ext cx="1397861" cy="1387788"/>
          </a:xfrm>
          <a:prstGeom prst="rect">
            <a:avLst/>
          </a:prstGeom>
          <a:solidFill>
            <a:srgbClr val="F4A100"/>
          </a:solidFill>
        </p:spPr>
      </p:sp>
      <p:sp>
        <p:nvSpPr>
          <p:cNvPr name="AutoShape 10" id="10"/>
          <p:cNvSpPr/>
          <p:nvPr/>
        </p:nvSpPr>
        <p:spPr>
          <a:xfrm rot="0">
            <a:off x="15492278" y="1033543"/>
            <a:ext cx="1397861" cy="1387788"/>
          </a:xfrm>
          <a:prstGeom prst="rect">
            <a:avLst/>
          </a:prstGeom>
          <a:solidFill>
            <a:srgbClr val="EFC136"/>
          </a:solidFill>
        </p:spPr>
      </p:sp>
      <p:sp>
        <p:nvSpPr>
          <p:cNvPr name="AutoShape 11" id="11"/>
          <p:cNvSpPr/>
          <p:nvPr/>
        </p:nvSpPr>
        <p:spPr>
          <a:xfrm rot="0">
            <a:off x="14094417" y="2421332"/>
            <a:ext cx="1397861" cy="1387788"/>
          </a:xfrm>
          <a:prstGeom prst="rect">
            <a:avLst/>
          </a:prstGeom>
          <a:solidFill>
            <a:srgbClr val="F4A100"/>
          </a:solidFill>
        </p:spPr>
      </p:sp>
      <p:sp>
        <p:nvSpPr>
          <p:cNvPr name="TextBox 12" id="12"/>
          <p:cNvSpPr txBox="true"/>
          <p:nvPr/>
        </p:nvSpPr>
        <p:spPr>
          <a:xfrm rot="0">
            <a:off x="1028700" y="4693958"/>
            <a:ext cx="8115300" cy="1912621"/>
          </a:xfrm>
          <a:prstGeom prst="rect">
            <a:avLst/>
          </a:prstGeom>
        </p:spPr>
        <p:txBody>
          <a:bodyPr anchor="t" rtlCol="false" tIns="0" lIns="0" bIns="0" rIns="0">
            <a:spAutoFit/>
          </a:bodyPr>
          <a:lstStyle/>
          <a:p>
            <a:pPr algn="just">
              <a:lnSpc>
                <a:spcPts val="3779"/>
              </a:lnSpc>
              <a:spcBef>
                <a:spcPct val="0"/>
              </a:spcBef>
            </a:pPr>
            <a:r>
              <a:rPr lang="en-US" sz="2699">
                <a:solidFill>
                  <a:srgbClr val="FFFFFF"/>
                </a:solidFill>
                <a:latin typeface="Poppins"/>
              </a:rPr>
              <a:t>De tempos em tempos, é importante limpar arquivos antigos e não utilizados, assim como desocupar o estacionamento de veículos não utilizados por um longo período</a:t>
            </a:r>
          </a:p>
        </p:txBody>
      </p:sp>
      <p:sp>
        <p:nvSpPr>
          <p:cNvPr name="TextBox 13" id="13"/>
          <p:cNvSpPr txBox="true"/>
          <p:nvPr/>
        </p:nvSpPr>
        <p:spPr>
          <a:xfrm rot="0">
            <a:off x="742674" y="490226"/>
            <a:ext cx="14050674" cy="3971925"/>
          </a:xfrm>
          <a:prstGeom prst="rect">
            <a:avLst/>
          </a:prstGeom>
        </p:spPr>
        <p:txBody>
          <a:bodyPr anchor="t" rtlCol="false" tIns="0" lIns="0" bIns="0" rIns="0">
            <a:spAutoFit/>
          </a:bodyPr>
          <a:lstStyle/>
          <a:p>
            <a:pPr>
              <a:lnSpc>
                <a:spcPts val="7920"/>
              </a:lnSpc>
            </a:pPr>
            <a:r>
              <a:rPr lang="en-US" sz="6600">
                <a:solidFill>
                  <a:srgbClr val="191919"/>
                </a:solidFill>
                <a:latin typeface="Poppins Bold"/>
              </a:rPr>
              <a:t>Desocupação do Estacionamento - Limpeza de Arquivos Antigos</a:t>
            </a:r>
          </a:p>
          <a:p>
            <a:pPr>
              <a:lnSpc>
                <a:spcPts val="7200"/>
              </a:lnSpc>
            </a:pPr>
          </a:p>
        </p:txBody>
      </p:sp>
      <p:sp>
        <p:nvSpPr>
          <p:cNvPr name="Freeform 14" id="14"/>
          <p:cNvSpPr/>
          <p:nvPr/>
        </p:nvSpPr>
        <p:spPr>
          <a:xfrm flipH="false" flipV="false" rot="0">
            <a:off x="11837792" y="5624265"/>
            <a:ext cx="5421508" cy="3634035"/>
          </a:xfrm>
          <a:custGeom>
            <a:avLst/>
            <a:gdLst/>
            <a:ahLst/>
            <a:cxnLst/>
            <a:rect r="r" b="b" t="t" l="l"/>
            <a:pathLst>
              <a:path h="3634035" w="5421508">
                <a:moveTo>
                  <a:pt x="0" y="0"/>
                </a:moveTo>
                <a:lnTo>
                  <a:pt x="5421508" y="0"/>
                </a:lnTo>
                <a:lnTo>
                  <a:pt x="5421508" y="3634035"/>
                </a:lnTo>
                <a:lnTo>
                  <a:pt x="0" y="363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5400000">
            <a:off x="15456934" y="5201684"/>
            <a:ext cx="1339798" cy="2214133"/>
          </a:xfrm>
          <a:custGeom>
            <a:avLst/>
            <a:gdLst/>
            <a:ahLst/>
            <a:cxnLst/>
            <a:rect r="r" b="b" t="t" l="l"/>
            <a:pathLst>
              <a:path h="2214133" w="1339798">
                <a:moveTo>
                  <a:pt x="0" y="0"/>
                </a:moveTo>
                <a:lnTo>
                  <a:pt x="1339798" y="0"/>
                </a:lnTo>
                <a:lnTo>
                  <a:pt x="1339798" y="2214133"/>
                </a:lnTo>
                <a:lnTo>
                  <a:pt x="0" y="2214133"/>
                </a:lnTo>
                <a:lnTo>
                  <a:pt x="0" y="0"/>
                </a:lnTo>
                <a:close/>
              </a:path>
            </a:pathLst>
          </a:custGeom>
          <a:blipFill>
            <a:blip r:embed="rId4">
              <a:extLst>
                <a:ext uri="{96DAC541-7B7A-43D3-8B79-37D633B846F1}">
                  <asvg:svgBlip xmlns:asvg="http://schemas.microsoft.com/office/drawing/2016/SVG/main" r:embed="rId5"/>
                </a:ext>
              </a:extLst>
            </a:blip>
            <a:stretch>
              <a:fillRect l="-170148" t="0" r="0" b="-1147"/>
            </a:stretch>
          </a:blipFill>
        </p:spPr>
      </p:sp>
      <p:sp>
        <p:nvSpPr>
          <p:cNvPr name="Freeform 16" id="16"/>
          <p:cNvSpPr/>
          <p:nvPr/>
        </p:nvSpPr>
        <p:spPr>
          <a:xfrm flipH="false" flipV="false" rot="-5400000">
            <a:off x="13992757" y="8030702"/>
            <a:ext cx="1123182" cy="930837"/>
          </a:xfrm>
          <a:custGeom>
            <a:avLst/>
            <a:gdLst/>
            <a:ahLst/>
            <a:cxnLst/>
            <a:rect r="r" b="b" t="t" l="l"/>
            <a:pathLst>
              <a:path h="930837" w="1123182">
                <a:moveTo>
                  <a:pt x="0" y="0"/>
                </a:moveTo>
                <a:lnTo>
                  <a:pt x="1123182" y="0"/>
                </a:lnTo>
                <a:lnTo>
                  <a:pt x="1123182" y="930837"/>
                </a:lnTo>
                <a:lnTo>
                  <a:pt x="0" y="9308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5400000">
            <a:off x="13992757" y="5921867"/>
            <a:ext cx="1123182" cy="930837"/>
          </a:xfrm>
          <a:custGeom>
            <a:avLst/>
            <a:gdLst/>
            <a:ahLst/>
            <a:cxnLst/>
            <a:rect r="r" b="b" t="t" l="l"/>
            <a:pathLst>
              <a:path h="930837" w="1123182">
                <a:moveTo>
                  <a:pt x="0" y="0"/>
                </a:moveTo>
                <a:lnTo>
                  <a:pt x="1123182" y="0"/>
                </a:lnTo>
                <a:lnTo>
                  <a:pt x="1123182" y="930837"/>
                </a:lnTo>
                <a:lnTo>
                  <a:pt x="0" y="9308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2014047" y="4064286"/>
            <a:ext cx="14259906" cy="2158427"/>
            <a:chOff x="0" y="0"/>
            <a:chExt cx="19013207" cy="2877903"/>
          </a:xfrm>
        </p:grpSpPr>
        <p:sp>
          <p:nvSpPr>
            <p:cNvPr name="TextBox 3" id="3"/>
            <p:cNvSpPr txBox="true"/>
            <p:nvPr/>
          </p:nvSpPr>
          <p:spPr>
            <a:xfrm rot="0">
              <a:off x="0" y="-85750"/>
              <a:ext cx="19013207" cy="1711325"/>
            </a:xfrm>
            <a:prstGeom prst="rect">
              <a:avLst/>
            </a:prstGeom>
          </p:spPr>
          <p:txBody>
            <a:bodyPr anchor="t" rtlCol="false" tIns="0" lIns="0" bIns="0" rIns="0">
              <a:spAutoFit/>
            </a:bodyPr>
            <a:lstStyle/>
            <a:p>
              <a:pPr algn="ctr">
                <a:lnSpc>
                  <a:spcPts val="9600"/>
                </a:lnSpc>
              </a:pPr>
              <a:r>
                <a:rPr lang="en-US" sz="8000">
                  <a:solidFill>
                    <a:srgbClr val="F4F4F4"/>
                  </a:solidFill>
                  <a:latin typeface="Poppins Bold"/>
                </a:rPr>
                <a:t>Diretórios</a:t>
              </a:r>
            </a:p>
          </p:txBody>
        </p:sp>
        <p:sp>
          <p:nvSpPr>
            <p:cNvPr name="TextBox 4" id="4"/>
            <p:cNvSpPr txBox="true"/>
            <p:nvPr/>
          </p:nvSpPr>
          <p:spPr>
            <a:xfrm rot="0">
              <a:off x="0" y="2393049"/>
              <a:ext cx="19013207" cy="484928"/>
            </a:xfrm>
            <a:prstGeom prst="rect">
              <a:avLst/>
            </a:prstGeom>
          </p:spPr>
          <p:txBody>
            <a:bodyPr anchor="t" rtlCol="false" tIns="0" lIns="0" bIns="0" rIns="0">
              <a:spAutoFit/>
            </a:bodyPr>
            <a:lstStyle/>
            <a:p>
              <a:pPr algn="ctr">
                <a:lnSpc>
                  <a:spcPts val="2990"/>
                </a:lnSpc>
              </a:pPr>
            </a:p>
          </p:txBody>
        </p:sp>
      </p:grpSp>
      <p:sp>
        <p:nvSpPr>
          <p:cNvPr name="AutoShape 5" id="5"/>
          <p:cNvSpPr/>
          <p:nvPr/>
        </p:nvSpPr>
        <p:spPr>
          <a:xfrm rot="5400000">
            <a:off x="2798982" y="9355847"/>
            <a:ext cx="929773" cy="932534"/>
          </a:xfrm>
          <a:prstGeom prst="rect">
            <a:avLst/>
          </a:prstGeom>
          <a:solidFill>
            <a:srgbClr val="F4A100"/>
          </a:solidFill>
        </p:spPr>
      </p:sp>
      <p:sp>
        <p:nvSpPr>
          <p:cNvPr name="AutoShape 6" id="6"/>
          <p:cNvSpPr/>
          <p:nvPr/>
        </p:nvSpPr>
        <p:spPr>
          <a:xfrm rot="-5400000">
            <a:off x="14559245" y="-1380"/>
            <a:ext cx="929773" cy="932534"/>
          </a:xfrm>
          <a:prstGeom prst="rect">
            <a:avLst/>
          </a:prstGeom>
          <a:solidFill>
            <a:srgbClr val="F4A100"/>
          </a:solidFill>
        </p:spPr>
      </p:sp>
      <p:sp>
        <p:nvSpPr>
          <p:cNvPr name="AutoShape 7" id="7"/>
          <p:cNvSpPr/>
          <p:nvPr/>
        </p:nvSpPr>
        <p:spPr>
          <a:xfrm rot="5400000">
            <a:off x="1866448" y="8426074"/>
            <a:ext cx="929773" cy="932534"/>
          </a:xfrm>
          <a:prstGeom prst="rect">
            <a:avLst/>
          </a:prstGeom>
          <a:solidFill>
            <a:srgbClr val="EFC136"/>
          </a:solidFill>
        </p:spPr>
      </p:sp>
      <p:sp>
        <p:nvSpPr>
          <p:cNvPr name="AutoShape 8" id="8"/>
          <p:cNvSpPr/>
          <p:nvPr/>
        </p:nvSpPr>
        <p:spPr>
          <a:xfrm rot="-5400000">
            <a:off x="15491779" y="928392"/>
            <a:ext cx="929773" cy="932534"/>
          </a:xfrm>
          <a:prstGeom prst="rect">
            <a:avLst/>
          </a:prstGeom>
          <a:solidFill>
            <a:srgbClr val="EFC136"/>
          </a:solidFill>
        </p:spPr>
      </p:sp>
      <p:sp>
        <p:nvSpPr>
          <p:cNvPr name="AutoShape 9" id="9"/>
          <p:cNvSpPr/>
          <p:nvPr/>
        </p:nvSpPr>
        <p:spPr>
          <a:xfrm rot="5400000">
            <a:off x="933914" y="7496301"/>
            <a:ext cx="929773" cy="932534"/>
          </a:xfrm>
          <a:prstGeom prst="rect">
            <a:avLst/>
          </a:prstGeom>
          <a:solidFill>
            <a:srgbClr val="FADB7A"/>
          </a:solidFill>
        </p:spPr>
      </p:sp>
      <p:sp>
        <p:nvSpPr>
          <p:cNvPr name="AutoShape 10" id="10"/>
          <p:cNvSpPr/>
          <p:nvPr/>
        </p:nvSpPr>
        <p:spPr>
          <a:xfrm rot="-5400000">
            <a:off x="16424313" y="1858165"/>
            <a:ext cx="929773" cy="932534"/>
          </a:xfrm>
          <a:prstGeom prst="rect">
            <a:avLst/>
          </a:prstGeom>
          <a:solidFill>
            <a:srgbClr val="FADB7A"/>
          </a:solidFill>
        </p:spPr>
      </p:sp>
      <p:sp>
        <p:nvSpPr>
          <p:cNvPr name="AutoShape 11" id="11"/>
          <p:cNvSpPr/>
          <p:nvPr/>
        </p:nvSpPr>
        <p:spPr>
          <a:xfrm rot="5400000">
            <a:off x="1380" y="6566528"/>
            <a:ext cx="929773" cy="932534"/>
          </a:xfrm>
          <a:prstGeom prst="rect">
            <a:avLst/>
          </a:prstGeom>
          <a:solidFill>
            <a:srgbClr val="F4F4F4"/>
          </a:solidFill>
        </p:spPr>
      </p:sp>
      <p:sp>
        <p:nvSpPr>
          <p:cNvPr name="AutoShape 12" id="12"/>
          <p:cNvSpPr/>
          <p:nvPr/>
        </p:nvSpPr>
        <p:spPr>
          <a:xfrm rot="-5400000">
            <a:off x="17356847" y="2787938"/>
            <a:ext cx="929773" cy="932534"/>
          </a:xfrm>
          <a:prstGeom prst="rect">
            <a:avLst/>
          </a:prstGeom>
          <a:solidFill>
            <a:srgbClr val="F4F4F4"/>
          </a:solidFill>
        </p:spPr>
      </p:sp>
      <p:sp>
        <p:nvSpPr>
          <p:cNvPr name="AutoShape 13" id="13"/>
          <p:cNvSpPr/>
          <p:nvPr/>
        </p:nvSpPr>
        <p:spPr>
          <a:xfrm rot="5400000">
            <a:off x="1380" y="8426074"/>
            <a:ext cx="929773" cy="932534"/>
          </a:xfrm>
          <a:prstGeom prst="rect">
            <a:avLst/>
          </a:prstGeom>
          <a:solidFill>
            <a:srgbClr val="EFC136"/>
          </a:solidFill>
        </p:spPr>
      </p:sp>
      <p:sp>
        <p:nvSpPr>
          <p:cNvPr name="AutoShape 14" id="14"/>
          <p:cNvSpPr/>
          <p:nvPr/>
        </p:nvSpPr>
        <p:spPr>
          <a:xfrm rot="-5400000">
            <a:off x="17356847" y="928392"/>
            <a:ext cx="929773" cy="932534"/>
          </a:xfrm>
          <a:prstGeom prst="rect">
            <a:avLst/>
          </a:prstGeom>
          <a:solidFill>
            <a:srgbClr val="EFC136"/>
          </a:solidFill>
        </p:spPr>
      </p:sp>
      <p:sp>
        <p:nvSpPr>
          <p:cNvPr name="AutoShape 15" id="15"/>
          <p:cNvSpPr/>
          <p:nvPr/>
        </p:nvSpPr>
        <p:spPr>
          <a:xfrm rot="5400000">
            <a:off x="933914" y="9355847"/>
            <a:ext cx="929773" cy="932534"/>
          </a:xfrm>
          <a:prstGeom prst="rect">
            <a:avLst/>
          </a:prstGeom>
          <a:solidFill>
            <a:srgbClr val="F4A100"/>
          </a:solidFill>
        </p:spPr>
      </p:sp>
      <p:sp>
        <p:nvSpPr>
          <p:cNvPr name="AutoShape 16" id="16"/>
          <p:cNvSpPr/>
          <p:nvPr/>
        </p:nvSpPr>
        <p:spPr>
          <a:xfrm rot="-5400000">
            <a:off x="16424313" y="-1380"/>
            <a:ext cx="929773" cy="932534"/>
          </a:xfrm>
          <a:prstGeom prst="rect">
            <a:avLst/>
          </a:prstGeom>
          <a:solidFill>
            <a:srgbClr val="F4A100"/>
          </a:solid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3878657"/>
            <a:ext cx="18288000" cy="6408343"/>
          </a:xfrm>
          <a:prstGeom prst="rect">
            <a:avLst/>
          </a:prstGeom>
          <a:solidFill>
            <a:srgbClr val="191919"/>
          </a:solidFill>
        </p:spPr>
      </p:sp>
      <p:sp>
        <p:nvSpPr>
          <p:cNvPr name="Freeform 3" id="3"/>
          <p:cNvSpPr/>
          <p:nvPr/>
        </p:nvSpPr>
        <p:spPr>
          <a:xfrm flipH="false" flipV="false" rot="0">
            <a:off x="5050176" y="5840744"/>
            <a:ext cx="3675436" cy="3717255"/>
          </a:xfrm>
          <a:custGeom>
            <a:avLst/>
            <a:gdLst/>
            <a:ahLst/>
            <a:cxnLst/>
            <a:rect r="r" b="b" t="t" l="l"/>
            <a:pathLst>
              <a:path h="3717255" w="3675436">
                <a:moveTo>
                  <a:pt x="0" y="0"/>
                </a:moveTo>
                <a:lnTo>
                  <a:pt x="3675435" y="0"/>
                </a:lnTo>
                <a:lnTo>
                  <a:pt x="3675435" y="3717254"/>
                </a:lnTo>
                <a:lnTo>
                  <a:pt x="0" y="37172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785888" y="6411277"/>
            <a:ext cx="3220235" cy="2576188"/>
          </a:xfrm>
          <a:custGeom>
            <a:avLst/>
            <a:gdLst/>
            <a:ahLst/>
            <a:cxnLst/>
            <a:rect r="r" b="b" t="t" l="l"/>
            <a:pathLst>
              <a:path h="2576188" w="3220235">
                <a:moveTo>
                  <a:pt x="0" y="0"/>
                </a:moveTo>
                <a:lnTo>
                  <a:pt x="3220236" y="0"/>
                </a:lnTo>
                <a:lnTo>
                  <a:pt x="3220236" y="2576188"/>
                </a:lnTo>
                <a:lnTo>
                  <a:pt x="0" y="25761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374080">
            <a:off x="3454301" y="7556133"/>
            <a:ext cx="577021" cy="1724792"/>
          </a:xfrm>
          <a:custGeom>
            <a:avLst/>
            <a:gdLst/>
            <a:ahLst/>
            <a:cxnLst/>
            <a:rect r="r" b="b" t="t" l="l"/>
            <a:pathLst>
              <a:path h="1724792" w="577021">
                <a:moveTo>
                  <a:pt x="0" y="0"/>
                </a:moveTo>
                <a:lnTo>
                  <a:pt x="577022" y="0"/>
                </a:lnTo>
                <a:lnTo>
                  <a:pt x="577022" y="1724793"/>
                </a:lnTo>
                <a:lnTo>
                  <a:pt x="0" y="17247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2287126"/>
            <a:ext cx="16230600" cy="1304925"/>
          </a:xfrm>
          <a:prstGeom prst="rect">
            <a:avLst/>
          </a:prstGeom>
        </p:spPr>
        <p:txBody>
          <a:bodyPr anchor="t" rtlCol="false" tIns="0" lIns="0" bIns="0" rIns="0">
            <a:spAutoFit/>
          </a:bodyPr>
          <a:lstStyle/>
          <a:p>
            <a:pPr>
              <a:lnSpc>
                <a:spcPts val="9600"/>
              </a:lnSpc>
            </a:pPr>
            <a:r>
              <a:rPr lang="en-US" sz="8000">
                <a:solidFill>
                  <a:srgbClr val="191919"/>
                </a:solidFill>
                <a:latin typeface="Poppins Bold"/>
              </a:rPr>
              <a:t>O que são diretórios? </a:t>
            </a:r>
          </a:p>
        </p:txBody>
      </p:sp>
      <p:sp>
        <p:nvSpPr>
          <p:cNvPr name="TextBox 7" id="7"/>
          <p:cNvSpPr txBox="true"/>
          <p:nvPr/>
        </p:nvSpPr>
        <p:spPr>
          <a:xfrm rot="0">
            <a:off x="1028700" y="3817051"/>
            <a:ext cx="16039223" cy="1829436"/>
          </a:xfrm>
          <a:prstGeom prst="rect">
            <a:avLst/>
          </a:prstGeom>
        </p:spPr>
        <p:txBody>
          <a:bodyPr anchor="t" rtlCol="false" tIns="0" lIns="0" bIns="0" rIns="0">
            <a:spAutoFit/>
          </a:bodyPr>
          <a:lstStyle/>
          <a:p>
            <a:pPr algn="just">
              <a:lnSpc>
                <a:spcPts val="3639"/>
              </a:lnSpc>
            </a:pPr>
          </a:p>
          <a:p>
            <a:pPr algn="just">
              <a:lnSpc>
                <a:spcPts val="3639"/>
              </a:lnSpc>
            </a:pPr>
            <a:r>
              <a:rPr lang="en-US" sz="2599">
                <a:solidFill>
                  <a:srgbClr val="FFFFFF"/>
                </a:solidFill>
                <a:latin typeface="Poppins"/>
              </a:rPr>
              <a:t>São</a:t>
            </a:r>
            <a:r>
              <a:rPr lang="en-US" sz="2599">
                <a:solidFill>
                  <a:srgbClr val="FFFFFF"/>
                </a:solidFill>
                <a:latin typeface="Poppins"/>
              </a:rPr>
              <a:t> uma estrutura de organização que serve para agrupar e organizar arquivos, além de facilitar a localização, acesso e gerenciamento de arquivos relacionados.</a:t>
            </a:r>
          </a:p>
          <a:p>
            <a:pPr algn="just">
              <a:lnSpc>
                <a:spcPts val="3639"/>
              </a:lnSpc>
              <a:spcBef>
                <a:spcPct val="0"/>
              </a:spcBef>
            </a:pPr>
          </a:p>
        </p:txBody>
      </p:sp>
      <p:sp>
        <p:nvSpPr>
          <p:cNvPr name="TextBox 8" id="8"/>
          <p:cNvSpPr txBox="true"/>
          <p:nvPr/>
        </p:nvSpPr>
        <p:spPr>
          <a:xfrm rot="0">
            <a:off x="776154" y="7375838"/>
            <a:ext cx="224090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DIRETÓRIO</a:t>
            </a:r>
          </a:p>
        </p:txBody>
      </p:sp>
      <p:sp>
        <p:nvSpPr>
          <p:cNvPr name="Freeform 9" id="9"/>
          <p:cNvSpPr/>
          <p:nvPr/>
        </p:nvSpPr>
        <p:spPr>
          <a:xfrm flipH="false" flipV="true" rot="3926764">
            <a:off x="3485143" y="6220432"/>
            <a:ext cx="577021" cy="1724792"/>
          </a:xfrm>
          <a:custGeom>
            <a:avLst/>
            <a:gdLst/>
            <a:ahLst/>
            <a:cxnLst/>
            <a:rect r="r" b="b" t="t" l="l"/>
            <a:pathLst>
              <a:path h="1724792" w="577021">
                <a:moveTo>
                  <a:pt x="0" y="1724793"/>
                </a:moveTo>
                <a:lnTo>
                  <a:pt x="577022" y="1724793"/>
                </a:lnTo>
                <a:lnTo>
                  <a:pt x="577022" y="0"/>
                </a:lnTo>
                <a:lnTo>
                  <a:pt x="0" y="0"/>
                </a:lnTo>
                <a:lnTo>
                  <a:pt x="0" y="1724793"/>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4248599" y="6759296"/>
            <a:ext cx="2141488"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ARQUIVOS</a:t>
            </a:r>
          </a:p>
        </p:txBody>
      </p:sp>
      <p:sp>
        <p:nvSpPr>
          <p:cNvPr name="Freeform 11" id="11"/>
          <p:cNvSpPr/>
          <p:nvPr/>
        </p:nvSpPr>
        <p:spPr>
          <a:xfrm flipH="false" flipV="false" rot="5836565">
            <a:off x="13609605" y="5825022"/>
            <a:ext cx="577021" cy="1724792"/>
          </a:xfrm>
          <a:custGeom>
            <a:avLst/>
            <a:gdLst/>
            <a:ahLst/>
            <a:cxnLst/>
            <a:rect r="r" b="b" t="t" l="l"/>
            <a:pathLst>
              <a:path h="1724792" w="577021">
                <a:moveTo>
                  <a:pt x="0" y="0"/>
                </a:moveTo>
                <a:lnTo>
                  <a:pt x="577021" y="0"/>
                </a:lnTo>
                <a:lnTo>
                  <a:pt x="577021" y="1724792"/>
                </a:lnTo>
                <a:lnTo>
                  <a:pt x="0" y="17247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0"/>
            <a:ext cx="8508480" cy="10287000"/>
          </a:xfrm>
          <a:prstGeom prst="rect">
            <a:avLst/>
          </a:prstGeom>
          <a:solidFill>
            <a:srgbClr val="F4A100"/>
          </a:solidFill>
        </p:spPr>
      </p:sp>
      <p:grpSp>
        <p:nvGrpSpPr>
          <p:cNvPr name="Group 3" id="3"/>
          <p:cNvGrpSpPr/>
          <p:nvPr/>
        </p:nvGrpSpPr>
        <p:grpSpPr>
          <a:xfrm rot="0">
            <a:off x="3119570" y="2443527"/>
            <a:ext cx="1902566" cy="1520316"/>
            <a:chOff x="0" y="0"/>
            <a:chExt cx="501087" cy="400412"/>
          </a:xfrm>
        </p:grpSpPr>
        <p:sp>
          <p:nvSpPr>
            <p:cNvPr name="Freeform 4" id="4"/>
            <p:cNvSpPr/>
            <p:nvPr/>
          </p:nvSpPr>
          <p:spPr>
            <a:xfrm flipH="false" flipV="false" rot="0">
              <a:off x="0" y="0"/>
              <a:ext cx="501087" cy="400412"/>
            </a:xfrm>
            <a:custGeom>
              <a:avLst/>
              <a:gdLst/>
              <a:ahLst/>
              <a:cxnLst/>
              <a:rect r="r" b="b" t="t" l="l"/>
              <a:pathLst>
                <a:path h="400412" w="501087">
                  <a:moveTo>
                    <a:pt x="28484" y="0"/>
                  </a:moveTo>
                  <a:lnTo>
                    <a:pt x="472603" y="0"/>
                  </a:lnTo>
                  <a:cubicBezTo>
                    <a:pt x="480158" y="0"/>
                    <a:pt x="487403" y="3001"/>
                    <a:pt x="492745" y="8343"/>
                  </a:cubicBezTo>
                  <a:cubicBezTo>
                    <a:pt x="498086" y="13685"/>
                    <a:pt x="501087" y="20930"/>
                    <a:pt x="501087" y="28484"/>
                  </a:cubicBezTo>
                  <a:lnTo>
                    <a:pt x="501087" y="371928"/>
                  </a:lnTo>
                  <a:cubicBezTo>
                    <a:pt x="501087" y="387660"/>
                    <a:pt x="488335" y="400412"/>
                    <a:pt x="472603" y="400412"/>
                  </a:cubicBezTo>
                  <a:lnTo>
                    <a:pt x="28484" y="400412"/>
                  </a:lnTo>
                  <a:cubicBezTo>
                    <a:pt x="12753" y="400412"/>
                    <a:pt x="0" y="387660"/>
                    <a:pt x="0" y="371928"/>
                  </a:cubicBezTo>
                  <a:lnTo>
                    <a:pt x="0" y="28484"/>
                  </a:lnTo>
                  <a:cubicBezTo>
                    <a:pt x="0" y="12753"/>
                    <a:pt x="12753" y="0"/>
                    <a:pt x="28484" y="0"/>
                  </a:cubicBezTo>
                  <a:close/>
                </a:path>
              </a:pathLst>
            </a:custGeom>
            <a:solidFill>
              <a:srgbClr val="000000">
                <a:alpha val="0"/>
              </a:srgbClr>
            </a:solidFill>
            <a:ln w="38100" cap="sq">
              <a:solidFill>
                <a:srgbClr val="191919"/>
              </a:solidFill>
              <a:prstDash val="solid"/>
              <a:miter/>
            </a:ln>
          </p:spPr>
        </p:sp>
        <p:sp>
          <p:nvSpPr>
            <p:cNvPr name="TextBox 5" id="5"/>
            <p:cNvSpPr txBox="true"/>
            <p:nvPr/>
          </p:nvSpPr>
          <p:spPr>
            <a:xfrm>
              <a:off x="0" y="-57150"/>
              <a:ext cx="501087" cy="457562"/>
            </a:xfrm>
            <a:prstGeom prst="rect">
              <a:avLst/>
            </a:prstGeom>
          </p:spPr>
          <p:txBody>
            <a:bodyPr anchor="ctr" rtlCol="false" tIns="50800" lIns="50800" bIns="50800" rIns="50800"/>
            <a:lstStyle/>
            <a:p>
              <a:pPr algn="ctr">
                <a:lnSpc>
                  <a:spcPts val="3509"/>
                </a:lnSpc>
              </a:pPr>
              <a:r>
                <a:rPr lang="en-US" sz="2699">
                  <a:solidFill>
                    <a:srgbClr val="000000"/>
                  </a:solidFill>
                  <a:latin typeface="Poppins"/>
                </a:rPr>
                <a:t>DIRETÓRIO RAIZ</a:t>
              </a:r>
            </a:p>
          </p:txBody>
        </p:sp>
      </p:grpSp>
      <p:grpSp>
        <p:nvGrpSpPr>
          <p:cNvPr name="Group 6" id="6"/>
          <p:cNvGrpSpPr/>
          <p:nvPr/>
        </p:nvGrpSpPr>
        <p:grpSpPr>
          <a:xfrm rot="0">
            <a:off x="641697" y="5632678"/>
            <a:ext cx="1208843" cy="12088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91919"/>
              </a:solidFill>
              <a:prstDash val="solid"/>
              <a:miter/>
            </a:ln>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509"/>
                </a:lnSpc>
              </a:pPr>
              <a:r>
                <a:rPr lang="en-US" sz="2699">
                  <a:solidFill>
                    <a:srgbClr val="000000"/>
                  </a:solidFill>
                  <a:latin typeface="Poppins"/>
                </a:rPr>
                <a:t>A</a:t>
              </a:r>
            </a:p>
          </p:txBody>
        </p:sp>
      </p:grpSp>
      <p:sp>
        <p:nvSpPr>
          <p:cNvPr name="TextBox 9" id="9"/>
          <p:cNvSpPr txBox="true"/>
          <p:nvPr/>
        </p:nvSpPr>
        <p:spPr>
          <a:xfrm rot="0">
            <a:off x="9144000" y="952500"/>
            <a:ext cx="8587977" cy="1228725"/>
          </a:xfrm>
          <a:prstGeom prst="rect">
            <a:avLst/>
          </a:prstGeom>
        </p:spPr>
        <p:txBody>
          <a:bodyPr anchor="t" rtlCol="false" tIns="0" lIns="0" bIns="0" rIns="0">
            <a:spAutoFit/>
          </a:bodyPr>
          <a:lstStyle/>
          <a:p>
            <a:pPr>
              <a:lnSpc>
                <a:spcPts val="9120"/>
              </a:lnSpc>
            </a:pPr>
            <a:r>
              <a:rPr lang="en-US" sz="7600">
                <a:solidFill>
                  <a:srgbClr val="F4F4F4"/>
                </a:solidFill>
                <a:latin typeface="Poppins Bold"/>
              </a:rPr>
              <a:t>Diretório Simples</a:t>
            </a:r>
          </a:p>
        </p:txBody>
      </p:sp>
      <p:sp>
        <p:nvSpPr>
          <p:cNvPr name="TextBox 10" id="10"/>
          <p:cNvSpPr txBox="true"/>
          <p:nvPr/>
        </p:nvSpPr>
        <p:spPr>
          <a:xfrm rot="0">
            <a:off x="9144000" y="3704763"/>
            <a:ext cx="6367314" cy="461010"/>
          </a:xfrm>
          <a:prstGeom prst="rect">
            <a:avLst/>
          </a:prstGeom>
        </p:spPr>
        <p:txBody>
          <a:bodyPr anchor="t" rtlCol="false" tIns="0" lIns="0" bIns="0" rIns="0">
            <a:spAutoFit/>
          </a:bodyPr>
          <a:lstStyle/>
          <a:p>
            <a:pPr algn="l" marL="582928" indent="-291464" lvl="1">
              <a:lnSpc>
                <a:spcPts val="3509"/>
              </a:lnSpc>
              <a:spcBef>
                <a:spcPct val="0"/>
              </a:spcBef>
              <a:buFont typeface="Arial"/>
              <a:buChar char="•"/>
            </a:pPr>
            <a:r>
              <a:rPr lang="en-US" sz="2699">
                <a:solidFill>
                  <a:srgbClr val="F4F4F4"/>
                </a:solidFill>
                <a:latin typeface="Poppins"/>
              </a:rPr>
              <a:t>É a implementação mais simples</a:t>
            </a:r>
            <a:r>
              <a:rPr lang="en-US" sz="2699" strike="noStrike" u="none">
                <a:solidFill>
                  <a:srgbClr val="F4F4F4"/>
                </a:solidFill>
                <a:latin typeface="Poppins"/>
              </a:rPr>
              <a:t>.</a:t>
            </a:r>
          </a:p>
        </p:txBody>
      </p:sp>
      <p:sp>
        <p:nvSpPr>
          <p:cNvPr name="TextBox 11" id="11"/>
          <p:cNvSpPr txBox="true"/>
          <p:nvPr/>
        </p:nvSpPr>
        <p:spPr>
          <a:xfrm rot="0">
            <a:off x="9144000" y="4967030"/>
            <a:ext cx="8234835" cy="899160"/>
          </a:xfrm>
          <a:prstGeom prst="rect">
            <a:avLst/>
          </a:prstGeom>
        </p:spPr>
        <p:txBody>
          <a:bodyPr anchor="t" rtlCol="false" tIns="0" lIns="0" bIns="0" rIns="0">
            <a:spAutoFit/>
          </a:bodyPr>
          <a:lstStyle/>
          <a:p>
            <a:pPr algn="l" marL="582928" indent="-291464" lvl="1">
              <a:lnSpc>
                <a:spcPts val="3509"/>
              </a:lnSpc>
              <a:spcBef>
                <a:spcPct val="0"/>
              </a:spcBef>
              <a:buFont typeface="Arial"/>
              <a:buChar char="•"/>
            </a:pPr>
            <a:r>
              <a:rPr lang="en-US" sz="2699">
                <a:solidFill>
                  <a:srgbClr val="F4F4F4"/>
                </a:solidFill>
                <a:latin typeface="Poppins"/>
              </a:rPr>
              <a:t>Um único diretório que contém todos os arquivos do sistema.</a:t>
            </a:r>
          </a:p>
        </p:txBody>
      </p:sp>
      <p:sp>
        <p:nvSpPr>
          <p:cNvPr name="TextBox 12" id="12"/>
          <p:cNvSpPr txBox="true"/>
          <p:nvPr/>
        </p:nvSpPr>
        <p:spPr>
          <a:xfrm rot="0">
            <a:off x="9144000" y="6666290"/>
            <a:ext cx="8707512" cy="899160"/>
          </a:xfrm>
          <a:prstGeom prst="rect">
            <a:avLst/>
          </a:prstGeom>
        </p:spPr>
        <p:txBody>
          <a:bodyPr anchor="t" rtlCol="false" tIns="0" lIns="0" bIns="0" rIns="0">
            <a:spAutoFit/>
          </a:bodyPr>
          <a:lstStyle/>
          <a:p>
            <a:pPr algn="l" marL="582928" indent="-291464" lvl="1">
              <a:lnSpc>
                <a:spcPts val="3509"/>
              </a:lnSpc>
              <a:spcBef>
                <a:spcPct val="0"/>
              </a:spcBef>
              <a:buFont typeface="Arial"/>
              <a:buChar char="•"/>
            </a:pPr>
            <a:r>
              <a:rPr lang="en-US" sz="2699">
                <a:solidFill>
                  <a:srgbClr val="F4F4F4"/>
                </a:solidFill>
                <a:latin typeface="Poppins"/>
              </a:rPr>
              <a:t>É bastante limitado pois os arquivos não podem ter o mesmo nome.</a:t>
            </a:r>
          </a:p>
        </p:txBody>
      </p:sp>
      <p:grpSp>
        <p:nvGrpSpPr>
          <p:cNvPr name="Group 13" id="13"/>
          <p:cNvGrpSpPr/>
          <p:nvPr/>
        </p:nvGrpSpPr>
        <p:grpSpPr>
          <a:xfrm rot="0">
            <a:off x="2529706" y="5632678"/>
            <a:ext cx="1208843" cy="120884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91919"/>
              </a:solidFill>
              <a:prstDash val="solid"/>
              <a:miter/>
            </a:ln>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3509"/>
                </a:lnSpc>
              </a:pPr>
              <a:r>
                <a:rPr lang="en-US" sz="2699">
                  <a:solidFill>
                    <a:srgbClr val="000000"/>
                  </a:solidFill>
                  <a:latin typeface="Poppins"/>
                </a:rPr>
                <a:t>B</a:t>
              </a:r>
            </a:p>
          </p:txBody>
        </p:sp>
      </p:grpSp>
      <p:grpSp>
        <p:nvGrpSpPr>
          <p:cNvPr name="Group 16" id="16"/>
          <p:cNvGrpSpPr/>
          <p:nvPr/>
        </p:nvGrpSpPr>
        <p:grpSpPr>
          <a:xfrm rot="0">
            <a:off x="4417714" y="5632678"/>
            <a:ext cx="1208843" cy="120884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91919"/>
              </a:solidFill>
              <a:prstDash val="solid"/>
              <a:miter/>
            </a:ln>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3509"/>
                </a:lnSpc>
              </a:pPr>
              <a:r>
                <a:rPr lang="en-US" sz="2699">
                  <a:solidFill>
                    <a:srgbClr val="000000"/>
                  </a:solidFill>
                  <a:latin typeface="Poppins"/>
                </a:rPr>
                <a:t>C</a:t>
              </a:r>
            </a:p>
          </p:txBody>
        </p:sp>
      </p:grpSp>
      <p:grpSp>
        <p:nvGrpSpPr>
          <p:cNvPr name="Group 19" id="19"/>
          <p:cNvGrpSpPr/>
          <p:nvPr/>
        </p:nvGrpSpPr>
        <p:grpSpPr>
          <a:xfrm rot="0">
            <a:off x="6302832" y="5632678"/>
            <a:ext cx="1208843" cy="120884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91919"/>
              </a:solidFill>
              <a:prstDash val="solid"/>
              <a:miter/>
            </a:ln>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3509"/>
                </a:lnSpc>
              </a:pPr>
              <a:r>
                <a:rPr lang="en-US" sz="2699">
                  <a:solidFill>
                    <a:srgbClr val="000000"/>
                  </a:solidFill>
                  <a:latin typeface="Poppins"/>
                </a:rPr>
                <a:t>D</a:t>
              </a:r>
            </a:p>
          </p:txBody>
        </p:sp>
      </p:grpSp>
      <p:sp>
        <p:nvSpPr>
          <p:cNvPr name="AutoShape 22" id="22"/>
          <p:cNvSpPr/>
          <p:nvPr/>
        </p:nvSpPr>
        <p:spPr>
          <a:xfrm flipH="true" flipV="true">
            <a:off x="4070853" y="3963843"/>
            <a:ext cx="2836401" cy="1668836"/>
          </a:xfrm>
          <a:prstGeom prst="line">
            <a:avLst/>
          </a:prstGeom>
          <a:ln cap="flat" w="38100">
            <a:solidFill>
              <a:srgbClr val="191919"/>
            </a:solidFill>
            <a:prstDash val="solid"/>
            <a:headEnd type="none" len="sm" w="sm"/>
            <a:tailEnd type="none" len="sm" w="sm"/>
          </a:ln>
        </p:spPr>
      </p:sp>
      <p:sp>
        <p:nvSpPr>
          <p:cNvPr name="AutoShape 23" id="23"/>
          <p:cNvSpPr/>
          <p:nvPr/>
        </p:nvSpPr>
        <p:spPr>
          <a:xfrm flipH="true" flipV="true">
            <a:off x="4070853" y="3963843"/>
            <a:ext cx="951283" cy="1668836"/>
          </a:xfrm>
          <a:prstGeom prst="line">
            <a:avLst/>
          </a:prstGeom>
          <a:ln cap="flat" w="38100">
            <a:solidFill>
              <a:srgbClr val="191919"/>
            </a:solidFill>
            <a:prstDash val="solid"/>
            <a:headEnd type="none" len="sm" w="sm"/>
            <a:tailEnd type="none" len="sm" w="sm"/>
          </a:ln>
        </p:spPr>
      </p:sp>
      <p:sp>
        <p:nvSpPr>
          <p:cNvPr name="AutoShape 24" id="24"/>
          <p:cNvSpPr/>
          <p:nvPr/>
        </p:nvSpPr>
        <p:spPr>
          <a:xfrm flipH="true">
            <a:off x="3134127" y="3963843"/>
            <a:ext cx="936726" cy="1668836"/>
          </a:xfrm>
          <a:prstGeom prst="line">
            <a:avLst/>
          </a:prstGeom>
          <a:ln cap="flat" w="38100">
            <a:solidFill>
              <a:srgbClr val="191919"/>
            </a:solidFill>
            <a:prstDash val="solid"/>
            <a:headEnd type="none" len="sm" w="sm"/>
            <a:tailEnd type="none" len="sm" w="sm"/>
          </a:ln>
        </p:spPr>
      </p:sp>
      <p:sp>
        <p:nvSpPr>
          <p:cNvPr name="AutoShape 25" id="25"/>
          <p:cNvSpPr/>
          <p:nvPr/>
        </p:nvSpPr>
        <p:spPr>
          <a:xfrm flipH="true">
            <a:off x="1246118" y="3963843"/>
            <a:ext cx="2824735" cy="1668836"/>
          </a:xfrm>
          <a:prstGeom prst="line">
            <a:avLst/>
          </a:prstGeom>
          <a:ln cap="rnd" w="38100">
            <a:solidFill>
              <a:srgbClr val="191919"/>
            </a:solidFill>
            <a:prstDash val="solid"/>
            <a:headEnd type="none" len="sm" w="sm"/>
            <a:tailEnd type="none" len="sm" w="sm"/>
          </a:ln>
        </p:spPr>
      </p:sp>
      <p:sp>
        <p:nvSpPr>
          <p:cNvPr name="TextBox 26" id="26"/>
          <p:cNvSpPr txBox="true"/>
          <p:nvPr/>
        </p:nvSpPr>
        <p:spPr>
          <a:xfrm rot="0">
            <a:off x="285145" y="7016810"/>
            <a:ext cx="1902566" cy="483870"/>
          </a:xfrm>
          <a:prstGeom prst="rect">
            <a:avLst/>
          </a:prstGeom>
        </p:spPr>
        <p:txBody>
          <a:bodyPr anchor="t" rtlCol="false" tIns="0" lIns="0" bIns="0" rIns="0">
            <a:spAutoFit/>
          </a:bodyPr>
          <a:lstStyle/>
          <a:p>
            <a:pPr algn="ctr">
              <a:lnSpc>
                <a:spcPts val="3780"/>
              </a:lnSpc>
            </a:pPr>
            <a:r>
              <a:rPr lang="en-US" sz="2700">
                <a:solidFill>
                  <a:srgbClr val="000000"/>
                </a:solidFill>
                <a:latin typeface="Poppins"/>
              </a:rPr>
              <a:t>ARQUIVO</a:t>
            </a:r>
          </a:p>
        </p:txBody>
      </p:sp>
      <p:sp>
        <p:nvSpPr>
          <p:cNvPr name="TextBox 27" id="27"/>
          <p:cNvSpPr txBox="true"/>
          <p:nvPr/>
        </p:nvSpPr>
        <p:spPr>
          <a:xfrm rot="0">
            <a:off x="2187711" y="7016810"/>
            <a:ext cx="1902566" cy="483870"/>
          </a:xfrm>
          <a:prstGeom prst="rect">
            <a:avLst/>
          </a:prstGeom>
        </p:spPr>
        <p:txBody>
          <a:bodyPr anchor="t" rtlCol="false" tIns="0" lIns="0" bIns="0" rIns="0">
            <a:spAutoFit/>
          </a:bodyPr>
          <a:lstStyle/>
          <a:p>
            <a:pPr algn="ctr">
              <a:lnSpc>
                <a:spcPts val="3780"/>
              </a:lnSpc>
            </a:pPr>
            <a:r>
              <a:rPr lang="en-US" sz="2700">
                <a:solidFill>
                  <a:srgbClr val="000000"/>
                </a:solidFill>
                <a:latin typeface="Poppins"/>
              </a:rPr>
              <a:t>ARQUIVO</a:t>
            </a:r>
          </a:p>
        </p:txBody>
      </p:sp>
      <p:sp>
        <p:nvSpPr>
          <p:cNvPr name="TextBox 28" id="28"/>
          <p:cNvSpPr txBox="true"/>
          <p:nvPr/>
        </p:nvSpPr>
        <p:spPr>
          <a:xfrm rot="0">
            <a:off x="4090278" y="7016810"/>
            <a:ext cx="1902566" cy="483870"/>
          </a:xfrm>
          <a:prstGeom prst="rect">
            <a:avLst/>
          </a:prstGeom>
        </p:spPr>
        <p:txBody>
          <a:bodyPr anchor="t" rtlCol="false" tIns="0" lIns="0" bIns="0" rIns="0">
            <a:spAutoFit/>
          </a:bodyPr>
          <a:lstStyle/>
          <a:p>
            <a:pPr algn="ctr">
              <a:lnSpc>
                <a:spcPts val="3780"/>
              </a:lnSpc>
            </a:pPr>
            <a:r>
              <a:rPr lang="en-US" sz="2700">
                <a:solidFill>
                  <a:srgbClr val="000000"/>
                </a:solidFill>
                <a:latin typeface="Poppins"/>
              </a:rPr>
              <a:t>ARQUIVO</a:t>
            </a:r>
          </a:p>
        </p:txBody>
      </p:sp>
      <p:sp>
        <p:nvSpPr>
          <p:cNvPr name="TextBox 29" id="29"/>
          <p:cNvSpPr txBox="true"/>
          <p:nvPr/>
        </p:nvSpPr>
        <p:spPr>
          <a:xfrm rot="0">
            <a:off x="5965631" y="7016810"/>
            <a:ext cx="1902566" cy="483870"/>
          </a:xfrm>
          <a:prstGeom prst="rect">
            <a:avLst/>
          </a:prstGeom>
        </p:spPr>
        <p:txBody>
          <a:bodyPr anchor="t" rtlCol="false" tIns="0" lIns="0" bIns="0" rIns="0">
            <a:spAutoFit/>
          </a:bodyPr>
          <a:lstStyle/>
          <a:p>
            <a:pPr algn="ctr">
              <a:lnSpc>
                <a:spcPts val="3780"/>
              </a:lnSpc>
            </a:pPr>
            <a:r>
              <a:rPr lang="en-US" sz="2700">
                <a:solidFill>
                  <a:srgbClr val="000000"/>
                </a:solidFill>
                <a:latin typeface="Poppins"/>
              </a:rPr>
              <a:t>ARQUIVO</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0"/>
            <a:ext cx="7212795" cy="10287000"/>
          </a:xfrm>
          <a:prstGeom prst="rect">
            <a:avLst/>
          </a:prstGeom>
          <a:solidFill>
            <a:srgbClr val="F4A100"/>
          </a:solidFill>
        </p:spPr>
      </p:sp>
      <p:sp>
        <p:nvSpPr>
          <p:cNvPr name="Freeform 3" id="3"/>
          <p:cNvSpPr/>
          <p:nvPr/>
        </p:nvSpPr>
        <p:spPr>
          <a:xfrm flipH="false" flipV="false" rot="0">
            <a:off x="12451805" y="136081"/>
            <a:ext cx="1059704" cy="892078"/>
          </a:xfrm>
          <a:custGeom>
            <a:avLst/>
            <a:gdLst/>
            <a:ahLst/>
            <a:cxnLst/>
            <a:rect r="r" b="b" t="t" l="l"/>
            <a:pathLst>
              <a:path h="892078" w="1059704">
                <a:moveTo>
                  <a:pt x="0" y="0"/>
                </a:moveTo>
                <a:lnTo>
                  <a:pt x="1059704" y="0"/>
                </a:lnTo>
                <a:lnTo>
                  <a:pt x="1059704" y="892078"/>
                </a:lnTo>
                <a:lnTo>
                  <a:pt x="0" y="892078"/>
                </a:lnTo>
                <a:lnTo>
                  <a:pt x="0" y="0"/>
                </a:lnTo>
                <a:close/>
              </a:path>
            </a:pathLst>
          </a:custGeom>
          <a:blipFill>
            <a:blip r:embed="rId2"/>
            <a:stretch>
              <a:fillRect l="0" t="0" r="0" b="0"/>
            </a:stretch>
          </a:blipFill>
        </p:spPr>
      </p:sp>
      <p:sp>
        <p:nvSpPr>
          <p:cNvPr name="TextBox 4" id="4"/>
          <p:cNvSpPr txBox="true"/>
          <p:nvPr/>
        </p:nvSpPr>
        <p:spPr>
          <a:xfrm rot="0">
            <a:off x="12166281" y="1048330"/>
            <a:ext cx="1640435" cy="311994"/>
          </a:xfrm>
          <a:prstGeom prst="rect">
            <a:avLst/>
          </a:prstGeom>
        </p:spPr>
        <p:txBody>
          <a:bodyPr anchor="t" rtlCol="false" tIns="0" lIns="0" bIns="0" rIns="0">
            <a:spAutoFit/>
          </a:bodyPr>
          <a:lstStyle/>
          <a:p>
            <a:pPr algn="ctr">
              <a:lnSpc>
                <a:spcPts val="2451"/>
              </a:lnSpc>
            </a:pPr>
            <a:r>
              <a:rPr lang="en-US" sz="1750">
                <a:solidFill>
                  <a:srgbClr val="FFFFFF"/>
                </a:solidFill>
                <a:latin typeface="Poppins"/>
              </a:rPr>
              <a:t>DIRETÓRIO RAIZ</a:t>
            </a:r>
          </a:p>
        </p:txBody>
      </p:sp>
      <p:sp>
        <p:nvSpPr>
          <p:cNvPr name="AutoShape 5" id="5"/>
          <p:cNvSpPr/>
          <p:nvPr/>
        </p:nvSpPr>
        <p:spPr>
          <a:xfrm flipH="true">
            <a:off x="11806607" y="1360324"/>
            <a:ext cx="1179892" cy="582445"/>
          </a:xfrm>
          <a:prstGeom prst="line">
            <a:avLst/>
          </a:prstGeom>
          <a:ln cap="flat" w="28575">
            <a:solidFill>
              <a:srgbClr val="3CA0E2"/>
            </a:solidFill>
            <a:prstDash val="solid"/>
            <a:headEnd type="none" len="sm" w="sm"/>
            <a:tailEnd type="arrow" len="sm" w="med"/>
          </a:ln>
        </p:spPr>
      </p:sp>
      <p:sp>
        <p:nvSpPr>
          <p:cNvPr name="AutoShape 6" id="6"/>
          <p:cNvSpPr/>
          <p:nvPr/>
        </p:nvSpPr>
        <p:spPr>
          <a:xfrm>
            <a:off x="12986499" y="1360324"/>
            <a:ext cx="964044" cy="582445"/>
          </a:xfrm>
          <a:prstGeom prst="line">
            <a:avLst/>
          </a:prstGeom>
          <a:ln cap="flat" w="28575">
            <a:solidFill>
              <a:srgbClr val="3CA0E2"/>
            </a:solidFill>
            <a:prstDash val="solid"/>
            <a:headEnd type="none" len="sm" w="sm"/>
            <a:tailEnd type="arrow" len="sm" w="med"/>
          </a:ln>
        </p:spPr>
      </p:sp>
      <p:sp>
        <p:nvSpPr>
          <p:cNvPr name="Freeform 7" id="7"/>
          <p:cNvSpPr/>
          <p:nvPr/>
        </p:nvSpPr>
        <p:spPr>
          <a:xfrm flipH="false" flipV="false" rot="0">
            <a:off x="13420690" y="1942770"/>
            <a:ext cx="1059704" cy="892078"/>
          </a:xfrm>
          <a:custGeom>
            <a:avLst/>
            <a:gdLst/>
            <a:ahLst/>
            <a:cxnLst/>
            <a:rect r="r" b="b" t="t" l="l"/>
            <a:pathLst>
              <a:path h="892078" w="1059704">
                <a:moveTo>
                  <a:pt x="0" y="0"/>
                </a:moveTo>
                <a:lnTo>
                  <a:pt x="1059704" y="0"/>
                </a:lnTo>
                <a:lnTo>
                  <a:pt x="1059704" y="892078"/>
                </a:lnTo>
                <a:lnTo>
                  <a:pt x="0" y="892078"/>
                </a:lnTo>
                <a:lnTo>
                  <a:pt x="0" y="0"/>
                </a:lnTo>
                <a:close/>
              </a:path>
            </a:pathLst>
          </a:custGeom>
          <a:blipFill>
            <a:blip r:embed="rId2"/>
            <a:stretch>
              <a:fillRect l="0" t="0" r="0" b="0"/>
            </a:stretch>
          </a:blipFill>
        </p:spPr>
      </p:sp>
      <p:sp>
        <p:nvSpPr>
          <p:cNvPr name="Freeform 8" id="8"/>
          <p:cNvSpPr/>
          <p:nvPr/>
        </p:nvSpPr>
        <p:spPr>
          <a:xfrm flipH="false" flipV="false" rot="0">
            <a:off x="11276755" y="1942770"/>
            <a:ext cx="1059704" cy="892078"/>
          </a:xfrm>
          <a:custGeom>
            <a:avLst/>
            <a:gdLst/>
            <a:ahLst/>
            <a:cxnLst/>
            <a:rect r="r" b="b" t="t" l="l"/>
            <a:pathLst>
              <a:path h="892078" w="1059704">
                <a:moveTo>
                  <a:pt x="0" y="0"/>
                </a:moveTo>
                <a:lnTo>
                  <a:pt x="1059704" y="0"/>
                </a:lnTo>
                <a:lnTo>
                  <a:pt x="1059704" y="892078"/>
                </a:lnTo>
                <a:lnTo>
                  <a:pt x="0" y="892078"/>
                </a:lnTo>
                <a:lnTo>
                  <a:pt x="0" y="0"/>
                </a:lnTo>
                <a:close/>
              </a:path>
            </a:pathLst>
          </a:custGeom>
          <a:blipFill>
            <a:blip r:embed="rId2"/>
            <a:stretch>
              <a:fillRect l="0" t="0" r="0" b="0"/>
            </a:stretch>
          </a:blipFill>
        </p:spPr>
      </p:sp>
      <p:sp>
        <p:nvSpPr>
          <p:cNvPr name="TextBox 9" id="9"/>
          <p:cNvSpPr txBox="true"/>
          <p:nvPr/>
        </p:nvSpPr>
        <p:spPr>
          <a:xfrm rot="0">
            <a:off x="11157933" y="2866152"/>
            <a:ext cx="1285073" cy="311994"/>
          </a:xfrm>
          <a:prstGeom prst="rect">
            <a:avLst/>
          </a:prstGeom>
        </p:spPr>
        <p:txBody>
          <a:bodyPr anchor="t" rtlCol="false" tIns="0" lIns="0" bIns="0" rIns="0">
            <a:spAutoFit/>
          </a:bodyPr>
          <a:lstStyle/>
          <a:p>
            <a:pPr algn="ctr">
              <a:lnSpc>
                <a:spcPts val="2451"/>
              </a:lnSpc>
            </a:pPr>
            <a:r>
              <a:rPr lang="en-US" sz="1750">
                <a:solidFill>
                  <a:srgbClr val="FFFFFF"/>
                </a:solidFill>
                <a:latin typeface="Poppins"/>
              </a:rPr>
              <a:t>DISCIPLINAS</a:t>
            </a:r>
          </a:p>
        </p:txBody>
      </p:sp>
      <p:sp>
        <p:nvSpPr>
          <p:cNvPr name="AutoShape 10" id="10"/>
          <p:cNvSpPr/>
          <p:nvPr/>
        </p:nvSpPr>
        <p:spPr>
          <a:xfrm flipH="true">
            <a:off x="11157933" y="3178145"/>
            <a:ext cx="642537" cy="655452"/>
          </a:xfrm>
          <a:prstGeom prst="line">
            <a:avLst/>
          </a:prstGeom>
          <a:ln cap="flat" w="28575">
            <a:solidFill>
              <a:srgbClr val="3CA0E2"/>
            </a:solidFill>
            <a:prstDash val="solid"/>
            <a:headEnd type="none" len="sm" w="sm"/>
            <a:tailEnd type="arrow" len="sm" w="med"/>
          </a:ln>
        </p:spPr>
      </p:sp>
      <p:sp>
        <p:nvSpPr>
          <p:cNvPr name="AutoShape 11" id="11"/>
          <p:cNvSpPr/>
          <p:nvPr/>
        </p:nvSpPr>
        <p:spPr>
          <a:xfrm>
            <a:off x="11805962" y="3178556"/>
            <a:ext cx="637044" cy="646370"/>
          </a:xfrm>
          <a:prstGeom prst="line">
            <a:avLst/>
          </a:prstGeom>
          <a:ln cap="flat" w="28575">
            <a:solidFill>
              <a:srgbClr val="3CA0E2"/>
            </a:solidFill>
            <a:prstDash val="solid"/>
            <a:headEnd type="none" len="sm" w="sm"/>
            <a:tailEnd type="arrow" len="sm" w="med"/>
          </a:ln>
        </p:spPr>
      </p:sp>
      <p:sp>
        <p:nvSpPr>
          <p:cNvPr name="Freeform 12" id="12"/>
          <p:cNvSpPr/>
          <p:nvPr/>
        </p:nvSpPr>
        <p:spPr>
          <a:xfrm flipH="false" flipV="false" rot="0">
            <a:off x="10493067" y="3922544"/>
            <a:ext cx="1059704" cy="892078"/>
          </a:xfrm>
          <a:custGeom>
            <a:avLst/>
            <a:gdLst/>
            <a:ahLst/>
            <a:cxnLst/>
            <a:rect r="r" b="b" t="t" l="l"/>
            <a:pathLst>
              <a:path h="892078" w="1059704">
                <a:moveTo>
                  <a:pt x="0" y="0"/>
                </a:moveTo>
                <a:lnTo>
                  <a:pt x="1059704" y="0"/>
                </a:lnTo>
                <a:lnTo>
                  <a:pt x="1059704" y="892078"/>
                </a:lnTo>
                <a:lnTo>
                  <a:pt x="0" y="892078"/>
                </a:lnTo>
                <a:lnTo>
                  <a:pt x="0" y="0"/>
                </a:lnTo>
                <a:close/>
              </a:path>
            </a:pathLst>
          </a:custGeom>
          <a:blipFill>
            <a:blip r:embed="rId2"/>
            <a:stretch>
              <a:fillRect l="0" t="0" r="0" b="0"/>
            </a:stretch>
          </a:blipFill>
        </p:spPr>
      </p:sp>
      <p:sp>
        <p:nvSpPr>
          <p:cNvPr name="Freeform 13" id="13"/>
          <p:cNvSpPr/>
          <p:nvPr/>
        </p:nvSpPr>
        <p:spPr>
          <a:xfrm flipH="false" flipV="false" rot="0">
            <a:off x="12100877" y="3913896"/>
            <a:ext cx="1059704" cy="892078"/>
          </a:xfrm>
          <a:custGeom>
            <a:avLst/>
            <a:gdLst/>
            <a:ahLst/>
            <a:cxnLst/>
            <a:rect r="r" b="b" t="t" l="l"/>
            <a:pathLst>
              <a:path h="892078" w="1059704">
                <a:moveTo>
                  <a:pt x="0" y="0"/>
                </a:moveTo>
                <a:lnTo>
                  <a:pt x="1059704" y="0"/>
                </a:lnTo>
                <a:lnTo>
                  <a:pt x="1059704" y="892078"/>
                </a:lnTo>
                <a:lnTo>
                  <a:pt x="0" y="892078"/>
                </a:lnTo>
                <a:lnTo>
                  <a:pt x="0" y="0"/>
                </a:lnTo>
                <a:close/>
              </a:path>
            </a:pathLst>
          </a:custGeom>
          <a:blipFill>
            <a:blip r:embed="rId2"/>
            <a:stretch>
              <a:fillRect l="0" t="0" r="0" b="0"/>
            </a:stretch>
          </a:blipFill>
        </p:spPr>
      </p:sp>
      <p:sp>
        <p:nvSpPr>
          <p:cNvPr name="TextBox 14" id="14"/>
          <p:cNvSpPr txBox="true"/>
          <p:nvPr/>
        </p:nvSpPr>
        <p:spPr>
          <a:xfrm rot="0">
            <a:off x="12304440" y="4838648"/>
            <a:ext cx="682059" cy="311994"/>
          </a:xfrm>
          <a:prstGeom prst="rect">
            <a:avLst/>
          </a:prstGeom>
        </p:spPr>
        <p:txBody>
          <a:bodyPr anchor="t" rtlCol="false" tIns="0" lIns="0" bIns="0" rIns="0">
            <a:spAutoFit/>
          </a:bodyPr>
          <a:lstStyle/>
          <a:p>
            <a:pPr algn="ctr">
              <a:lnSpc>
                <a:spcPts val="2451"/>
              </a:lnSpc>
            </a:pPr>
            <a:r>
              <a:rPr lang="en-US" sz="1750">
                <a:solidFill>
                  <a:srgbClr val="FFFFFF"/>
                </a:solidFill>
                <a:latin typeface="Poppins"/>
              </a:rPr>
              <a:t>LISTAS</a:t>
            </a:r>
          </a:p>
        </p:txBody>
      </p:sp>
      <p:sp>
        <p:nvSpPr>
          <p:cNvPr name="AutoShape 15" id="15"/>
          <p:cNvSpPr/>
          <p:nvPr/>
        </p:nvSpPr>
        <p:spPr>
          <a:xfrm>
            <a:off x="12645469" y="5150642"/>
            <a:ext cx="2945308" cy="1093947"/>
          </a:xfrm>
          <a:prstGeom prst="line">
            <a:avLst/>
          </a:prstGeom>
          <a:ln cap="flat" w="28575">
            <a:solidFill>
              <a:srgbClr val="3CA0E2"/>
            </a:solidFill>
            <a:prstDash val="solid"/>
            <a:headEnd type="none" len="sm" w="sm"/>
            <a:tailEnd type="arrow" len="sm" w="med"/>
          </a:ln>
        </p:spPr>
      </p:sp>
      <p:sp>
        <p:nvSpPr>
          <p:cNvPr name="AutoShape 16" id="16"/>
          <p:cNvSpPr/>
          <p:nvPr/>
        </p:nvSpPr>
        <p:spPr>
          <a:xfrm flipH="true">
            <a:off x="10806744" y="5169145"/>
            <a:ext cx="1850984" cy="1075444"/>
          </a:xfrm>
          <a:prstGeom prst="line">
            <a:avLst/>
          </a:prstGeom>
          <a:ln cap="flat" w="28575">
            <a:solidFill>
              <a:srgbClr val="3CA0E2"/>
            </a:solidFill>
            <a:prstDash val="solid"/>
            <a:headEnd type="none" len="sm" w="sm"/>
            <a:tailEnd type="arrow" len="sm" w="med"/>
          </a:ln>
        </p:spPr>
      </p:sp>
      <p:sp>
        <p:nvSpPr>
          <p:cNvPr name="Freeform 17" id="17"/>
          <p:cNvSpPr/>
          <p:nvPr/>
        </p:nvSpPr>
        <p:spPr>
          <a:xfrm flipH="false" flipV="false" rot="0">
            <a:off x="15060926" y="6244589"/>
            <a:ext cx="1059704" cy="892078"/>
          </a:xfrm>
          <a:custGeom>
            <a:avLst/>
            <a:gdLst/>
            <a:ahLst/>
            <a:cxnLst/>
            <a:rect r="r" b="b" t="t" l="l"/>
            <a:pathLst>
              <a:path h="892078" w="1059704">
                <a:moveTo>
                  <a:pt x="0" y="0"/>
                </a:moveTo>
                <a:lnTo>
                  <a:pt x="1059704" y="0"/>
                </a:lnTo>
                <a:lnTo>
                  <a:pt x="1059704" y="892078"/>
                </a:lnTo>
                <a:lnTo>
                  <a:pt x="0" y="892078"/>
                </a:lnTo>
                <a:lnTo>
                  <a:pt x="0" y="0"/>
                </a:lnTo>
                <a:close/>
              </a:path>
            </a:pathLst>
          </a:custGeom>
          <a:blipFill>
            <a:blip r:embed="rId2"/>
            <a:stretch>
              <a:fillRect l="0" t="0" r="0" b="0"/>
            </a:stretch>
          </a:blipFill>
        </p:spPr>
      </p:sp>
      <p:sp>
        <p:nvSpPr>
          <p:cNvPr name="Freeform 18" id="18"/>
          <p:cNvSpPr/>
          <p:nvPr/>
        </p:nvSpPr>
        <p:spPr>
          <a:xfrm flipH="false" flipV="false" rot="0">
            <a:off x="10276892" y="6244589"/>
            <a:ext cx="1059704" cy="892078"/>
          </a:xfrm>
          <a:custGeom>
            <a:avLst/>
            <a:gdLst/>
            <a:ahLst/>
            <a:cxnLst/>
            <a:rect r="r" b="b" t="t" l="l"/>
            <a:pathLst>
              <a:path h="892078" w="1059704">
                <a:moveTo>
                  <a:pt x="0" y="0"/>
                </a:moveTo>
                <a:lnTo>
                  <a:pt x="1059704" y="0"/>
                </a:lnTo>
                <a:lnTo>
                  <a:pt x="1059704" y="892078"/>
                </a:lnTo>
                <a:lnTo>
                  <a:pt x="0" y="892078"/>
                </a:lnTo>
                <a:lnTo>
                  <a:pt x="0" y="0"/>
                </a:lnTo>
                <a:close/>
              </a:path>
            </a:pathLst>
          </a:custGeom>
          <a:blipFill>
            <a:blip r:embed="rId2"/>
            <a:stretch>
              <a:fillRect l="0" t="0" r="0" b="0"/>
            </a:stretch>
          </a:blipFill>
        </p:spPr>
      </p:sp>
      <p:sp>
        <p:nvSpPr>
          <p:cNvPr name="TextBox 19" id="19"/>
          <p:cNvSpPr txBox="true"/>
          <p:nvPr/>
        </p:nvSpPr>
        <p:spPr>
          <a:xfrm rot="0">
            <a:off x="578775" y="3994880"/>
            <a:ext cx="6055246" cy="4842510"/>
          </a:xfrm>
          <a:prstGeom prst="rect">
            <a:avLst/>
          </a:prstGeom>
        </p:spPr>
        <p:txBody>
          <a:bodyPr anchor="t" rtlCol="false" tIns="0" lIns="0" bIns="0" rIns="0">
            <a:spAutoFit/>
          </a:bodyPr>
          <a:lstStyle/>
          <a:p>
            <a:pPr marL="582928" indent="-291464" lvl="1">
              <a:lnSpc>
                <a:spcPts val="3509"/>
              </a:lnSpc>
              <a:buFont typeface="Arial"/>
              <a:buChar char="•"/>
            </a:pPr>
            <a:r>
              <a:rPr lang="en-US" sz="2699">
                <a:solidFill>
                  <a:srgbClr val="191919"/>
                </a:solidFill>
                <a:latin typeface="Poppins"/>
              </a:rPr>
              <a:t>Também pode ser chamado de sistemas de diretório hierárquicos.</a:t>
            </a:r>
          </a:p>
          <a:p>
            <a:pPr>
              <a:lnSpc>
                <a:spcPts val="3509"/>
              </a:lnSpc>
            </a:pPr>
          </a:p>
          <a:p>
            <a:pPr marL="582928" indent="-291464" lvl="1">
              <a:lnSpc>
                <a:spcPts val="3509"/>
              </a:lnSpc>
              <a:buFont typeface="Arial"/>
              <a:buChar char="•"/>
            </a:pPr>
            <a:r>
              <a:rPr lang="en-US" sz="2699">
                <a:solidFill>
                  <a:srgbClr val="191919"/>
                </a:solidFill>
                <a:latin typeface="Poppins"/>
              </a:rPr>
              <a:t>U</a:t>
            </a:r>
            <a:r>
              <a:rPr lang="en-US" sz="2699">
                <a:solidFill>
                  <a:srgbClr val="191919"/>
                </a:solidFill>
                <a:latin typeface="Poppins"/>
              </a:rPr>
              <a:t>ma estrutura em forma de árvore para organizar os arquivos e diretórios.</a:t>
            </a:r>
          </a:p>
          <a:p>
            <a:pPr>
              <a:lnSpc>
                <a:spcPts val="3509"/>
              </a:lnSpc>
            </a:pPr>
          </a:p>
          <a:p>
            <a:pPr marL="582928" indent="-291464" lvl="1">
              <a:lnSpc>
                <a:spcPts val="3509"/>
              </a:lnSpc>
              <a:buFont typeface="Arial"/>
              <a:buChar char="•"/>
            </a:pPr>
            <a:r>
              <a:rPr lang="en-US" sz="2699">
                <a:solidFill>
                  <a:srgbClr val="191919"/>
                </a:solidFill>
                <a:latin typeface="Poppins"/>
              </a:rPr>
              <a:t>Categorização lógica e estruturada dos dados por meio de subdiretórios.</a:t>
            </a:r>
          </a:p>
        </p:txBody>
      </p:sp>
      <p:sp>
        <p:nvSpPr>
          <p:cNvPr name="TextBox 20" id="20"/>
          <p:cNvSpPr txBox="true"/>
          <p:nvPr/>
        </p:nvSpPr>
        <p:spPr>
          <a:xfrm rot="0">
            <a:off x="809922" y="723215"/>
            <a:ext cx="5592952" cy="2381250"/>
          </a:xfrm>
          <a:prstGeom prst="rect">
            <a:avLst/>
          </a:prstGeom>
        </p:spPr>
        <p:txBody>
          <a:bodyPr anchor="t" rtlCol="false" tIns="0" lIns="0" bIns="0" rIns="0">
            <a:spAutoFit/>
          </a:bodyPr>
          <a:lstStyle/>
          <a:p>
            <a:pPr>
              <a:lnSpc>
                <a:spcPts val="9119"/>
              </a:lnSpc>
            </a:pPr>
            <a:r>
              <a:rPr lang="en-US" sz="7599">
                <a:solidFill>
                  <a:srgbClr val="191919"/>
                </a:solidFill>
                <a:latin typeface="Poppins Bold"/>
              </a:rPr>
              <a:t>Árvore de diretórios</a:t>
            </a:r>
          </a:p>
        </p:txBody>
      </p:sp>
      <p:sp>
        <p:nvSpPr>
          <p:cNvPr name="TextBox 21" id="21"/>
          <p:cNvSpPr txBox="true"/>
          <p:nvPr/>
        </p:nvSpPr>
        <p:spPr>
          <a:xfrm rot="0">
            <a:off x="13622490" y="2866152"/>
            <a:ext cx="712557" cy="311994"/>
          </a:xfrm>
          <a:prstGeom prst="rect">
            <a:avLst/>
          </a:prstGeom>
        </p:spPr>
        <p:txBody>
          <a:bodyPr anchor="t" rtlCol="false" tIns="0" lIns="0" bIns="0" rIns="0">
            <a:spAutoFit/>
          </a:bodyPr>
          <a:lstStyle/>
          <a:p>
            <a:pPr algn="ctr">
              <a:lnSpc>
                <a:spcPts val="2451"/>
              </a:lnSpc>
            </a:pPr>
            <a:r>
              <a:rPr lang="en-US" sz="1750">
                <a:solidFill>
                  <a:srgbClr val="FFFFFF"/>
                </a:solidFill>
                <a:latin typeface="Poppins"/>
              </a:rPr>
              <a:t>FOTOS</a:t>
            </a:r>
          </a:p>
        </p:txBody>
      </p:sp>
      <p:sp>
        <p:nvSpPr>
          <p:cNvPr name="TextBox 22" id="22"/>
          <p:cNvSpPr txBox="true"/>
          <p:nvPr/>
        </p:nvSpPr>
        <p:spPr>
          <a:xfrm rot="0">
            <a:off x="10684688" y="4847296"/>
            <a:ext cx="676461" cy="311994"/>
          </a:xfrm>
          <a:prstGeom prst="rect">
            <a:avLst/>
          </a:prstGeom>
        </p:spPr>
        <p:txBody>
          <a:bodyPr anchor="t" rtlCol="false" tIns="0" lIns="0" bIns="0" rIns="0">
            <a:spAutoFit/>
          </a:bodyPr>
          <a:lstStyle/>
          <a:p>
            <a:pPr algn="ctr">
              <a:lnSpc>
                <a:spcPts val="2451"/>
              </a:lnSpc>
            </a:pPr>
            <a:r>
              <a:rPr lang="en-US" sz="1750">
                <a:solidFill>
                  <a:srgbClr val="FFFFFF"/>
                </a:solidFill>
                <a:latin typeface="Poppins"/>
              </a:rPr>
              <a:t>AULAS</a:t>
            </a:r>
          </a:p>
        </p:txBody>
      </p:sp>
      <p:sp>
        <p:nvSpPr>
          <p:cNvPr name="TextBox 23" id="23"/>
          <p:cNvSpPr txBox="true"/>
          <p:nvPr/>
        </p:nvSpPr>
        <p:spPr>
          <a:xfrm rot="0">
            <a:off x="14883963" y="7169341"/>
            <a:ext cx="1413629" cy="311994"/>
          </a:xfrm>
          <a:prstGeom prst="rect">
            <a:avLst/>
          </a:prstGeom>
        </p:spPr>
        <p:txBody>
          <a:bodyPr anchor="t" rtlCol="false" tIns="0" lIns="0" bIns="0" rIns="0">
            <a:spAutoFit/>
          </a:bodyPr>
          <a:lstStyle/>
          <a:p>
            <a:pPr algn="ctr">
              <a:lnSpc>
                <a:spcPts val="2451"/>
              </a:lnSpc>
            </a:pPr>
            <a:r>
              <a:rPr lang="en-US" sz="1750">
                <a:solidFill>
                  <a:srgbClr val="FFFFFF"/>
                </a:solidFill>
                <a:latin typeface="Poppins"/>
              </a:rPr>
              <a:t>MATEMÁTICA</a:t>
            </a:r>
          </a:p>
        </p:txBody>
      </p:sp>
      <p:sp>
        <p:nvSpPr>
          <p:cNvPr name="TextBox 24" id="24"/>
          <p:cNvSpPr txBox="true"/>
          <p:nvPr/>
        </p:nvSpPr>
        <p:spPr>
          <a:xfrm rot="0">
            <a:off x="10202332" y="7215086"/>
            <a:ext cx="1276870" cy="311994"/>
          </a:xfrm>
          <a:prstGeom prst="rect">
            <a:avLst/>
          </a:prstGeom>
        </p:spPr>
        <p:txBody>
          <a:bodyPr anchor="t" rtlCol="false" tIns="0" lIns="0" bIns="0" rIns="0">
            <a:spAutoFit/>
          </a:bodyPr>
          <a:lstStyle/>
          <a:p>
            <a:pPr algn="ctr">
              <a:lnSpc>
                <a:spcPts val="2451"/>
              </a:lnSpc>
            </a:pPr>
            <a:r>
              <a:rPr lang="en-US" sz="1750">
                <a:solidFill>
                  <a:srgbClr val="FFFFFF"/>
                </a:solidFill>
                <a:latin typeface="Poppins"/>
              </a:rPr>
              <a:t>PORTUGUÊS</a:t>
            </a:r>
          </a:p>
        </p:txBody>
      </p:sp>
      <p:sp>
        <p:nvSpPr>
          <p:cNvPr name="Freeform 25" id="25"/>
          <p:cNvSpPr/>
          <p:nvPr/>
        </p:nvSpPr>
        <p:spPr>
          <a:xfrm flipH="false" flipV="false" rot="0">
            <a:off x="8934075" y="8286872"/>
            <a:ext cx="854185" cy="1109331"/>
          </a:xfrm>
          <a:custGeom>
            <a:avLst/>
            <a:gdLst/>
            <a:ahLst/>
            <a:cxnLst/>
            <a:rect r="r" b="b" t="t" l="l"/>
            <a:pathLst>
              <a:path h="1109331" w="854185">
                <a:moveTo>
                  <a:pt x="0" y="0"/>
                </a:moveTo>
                <a:lnTo>
                  <a:pt x="854184" y="0"/>
                </a:lnTo>
                <a:lnTo>
                  <a:pt x="854184" y="1109331"/>
                </a:lnTo>
                <a:lnTo>
                  <a:pt x="0" y="11093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0076392" y="8286872"/>
            <a:ext cx="854185" cy="1109331"/>
          </a:xfrm>
          <a:custGeom>
            <a:avLst/>
            <a:gdLst/>
            <a:ahLst/>
            <a:cxnLst/>
            <a:rect r="r" b="b" t="t" l="l"/>
            <a:pathLst>
              <a:path h="1109331" w="854185">
                <a:moveTo>
                  <a:pt x="0" y="0"/>
                </a:moveTo>
                <a:lnTo>
                  <a:pt x="854185" y="0"/>
                </a:lnTo>
                <a:lnTo>
                  <a:pt x="854185" y="1109331"/>
                </a:lnTo>
                <a:lnTo>
                  <a:pt x="0" y="11093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11166985" y="8286872"/>
            <a:ext cx="854185" cy="1109331"/>
          </a:xfrm>
          <a:custGeom>
            <a:avLst/>
            <a:gdLst/>
            <a:ahLst/>
            <a:cxnLst/>
            <a:rect r="r" b="b" t="t" l="l"/>
            <a:pathLst>
              <a:path h="1109331" w="854185">
                <a:moveTo>
                  <a:pt x="0" y="0"/>
                </a:moveTo>
                <a:lnTo>
                  <a:pt x="854185" y="0"/>
                </a:lnTo>
                <a:lnTo>
                  <a:pt x="854185" y="1109331"/>
                </a:lnTo>
                <a:lnTo>
                  <a:pt x="0" y="11093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12345020" y="8292669"/>
            <a:ext cx="854185" cy="1109331"/>
          </a:xfrm>
          <a:custGeom>
            <a:avLst/>
            <a:gdLst/>
            <a:ahLst/>
            <a:cxnLst/>
            <a:rect r="r" b="b" t="t" l="l"/>
            <a:pathLst>
              <a:path h="1109331" w="854185">
                <a:moveTo>
                  <a:pt x="0" y="0"/>
                </a:moveTo>
                <a:lnTo>
                  <a:pt x="854184" y="0"/>
                </a:lnTo>
                <a:lnTo>
                  <a:pt x="854184" y="1109331"/>
                </a:lnTo>
                <a:lnTo>
                  <a:pt x="0" y="11093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15163685" y="8286872"/>
            <a:ext cx="854185" cy="1109331"/>
          </a:xfrm>
          <a:custGeom>
            <a:avLst/>
            <a:gdLst/>
            <a:ahLst/>
            <a:cxnLst/>
            <a:rect r="r" b="b" t="t" l="l"/>
            <a:pathLst>
              <a:path h="1109331" w="854185">
                <a:moveTo>
                  <a:pt x="0" y="0"/>
                </a:moveTo>
                <a:lnTo>
                  <a:pt x="854185" y="0"/>
                </a:lnTo>
                <a:lnTo>
                  <a:pt x="854185" y="1109331"/>
                </a:lnTo>
                <a:lnTo>
                  <a:pt x="0" y="11093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0" id="30"/>
          <p:cNvSpPr txBox="true"/>
          <p:nvPr/>
        </p:nvSpPr>
        <p:spPr>
          <a:xfrm rot="0">
            <a:off x="10587242" y="9582872"/>
            <a:ext cx="1120808" cy="311994"/>
          </a:xfrm>
          <a:prstGeom prst="rect">
            <a:avLst/>
          </a:prstGeom>
        </p:spPr>
        <p:txBody>
          <a:bodyPr anchor="t" rtlCol="false" tIns="0" lIns="0" bIns="0" rIns="0">
            <a:spAutoFit/>
          </a:bodyPr>
          <a:lstStyle/>
          <a:p>
            <a:pPr algn="ctr">
              <a:lnSpc>
                <a:spcPts val="2451"/>
              </a:lnSpc>
            </a:pPr>
            <a:r>
              <a:rPr lang="en-US" sz="1750">
                <a:solidFill>
                  <a:srgbClr val="FFFFFF"/>
                </a:solidFill>
                <a:latin typeface="Poppins"/>
              </a:rPr>
              <a:t>ARQUIVOS</a:t>
            </a:r>
          </a:p>
        </p:txBody>
      </p:sp>
      <p:sp>
        <p:nvSpPr>
          <p:cNvPr name="TextBox 31" id="31"/>
          <p:cNvSpPr txBox="true"/>
          <p:nvPr/>
        </p:nvSpPr>
        <p:spPr>
          <a:xfrm rot="0">
            <a:off x="14902065" y="9582872"/>
            <a:ext cx="1438529" cy="311994"/>
          </a:xfrm>
          <a:prstGeom prst="rect">
            <a:avLst/>
          </a:prstGeom>
        </p:spPr>
        <p:txBody>
          <a:bodyPr anchor="t" rtlCol="false" tIns="0" lIns="0" bIns="0" rIns="0">
            <a:spAutoFit/>
          </a:bodyPr>
          <a:lstStyle/>
          <a:p>
            <a:pPr algn="ctr">
              <a:lnSpc>
                <a:spcPts val="2451"/>
              </a:lnSpc>
            </a:pPr>
            <a:r>
              <a:rPr lang="en-US" sz="1750">
                <a:solidFill>
                  <a:srgbClr val="FFFFFF"/>
                </a:solidFill>
                <a:latin typeface="Poppins"/>
              </a:rPr>
              <a:t>LISTAMAT.TXT</a:t>
            </a:r>
          </a:p>
        </p:txBody>
      </p:sp>
      <p:sp>
        <p:nvSpPr>
          <p:cNvPr name="AutoShape 32" id="32"/>
          <p:cNvSpPr/>
          <p:nvPr/>
        </p:nvSpPr>
        <p:spPr>
          <a:xfrm flipH="true">
            <a:off x="9361167" y="7527080"/>
            <a:ext cx="1479600" cy="759793"/>
          </a:xfrm>
          <a:prstGeom prst="line">
            <a:avLst/>
          </a:prstGeom>
          <a:ln cap="flat" w="28575">
            <a:solidFill>
              <a:srgbClr val="3CA0E2"/>
            </a:solidFill>
            <a:prstDash val="solid"/>
            <a:headEnd type="none" len="sm" w="sm"/>
            <a:tailEnd type="arrow" len="sm" w="med"/>
          </a:ln>
        </p:spPr>
      </p:sp>
      <p:sp>
        <p:nvSpPr>
          <p:cNvPr name="AutoShape 33" id="33"/>
          <p:cNvSpPr/>
          <p:nvPr/>
        </p:nvSpPr>
        <p:spPr>
          <a:xfrm flipH="true">
            <a:off x="10503484" y="7527080"/>
            <a:ext cx="337283" cy="759793"/>
          </a:xfrm>
          <a:prstGeom prst="line">
            <a:avLst/>
          </a:prstGeom>
          <a:ln cap="flat" w="28575">
            <a:solidFill>
              <a:srgbClr val="3CA0E2"/>
            </a:solidFill>
            <a:prstDash val="solid"/>
            <a:headEnd type="none" len="sm" w="sm"/>
            <a:tailEnd type="arrow" len="sm" w="med"/>
          </a:ln>
        </p:spPr>
      </p:sp>
      <p:sp>
        <p:nvSpPr>
          <p:cNvPr name="AutoShape 34" id="34"/>
          <p:cNvSpPr/>
          <p:nvPr/>
        </p:nvSpPr>
        <p:spPr>
          <a:xfrm>
            <a:off x="10840767" y="7527080"/>
            <a:ext cx="753311" cy="759793"/>
          </a:xfrm>
          <a:prstGeom prst="line">
            <a:avLst/>
          </a:prstGeom>
          <a:ln cap="flat" w="28575">
            <a:solidFill>
              <a:srgbClr val="3CA0E2"/>
            </a:solidFill>
            <a:prstDash val="solid"/>
            <a:headEnd type="none" len="sm" w="sm"/>
            <a:tailEnd type="arrow" len="sm" w="med"/>
          </a:ln>
        </p:spPr>
      </p:sp>
      <p:sp>
        <p:nvSpPr>
          <p:cNvPr name="AutoShape 35" id="35"/>
          <p:cNvSpPr/>
          <p:nvPr/>
        </p:nvSpPr>
        <p:spPr>
          <a:xfrm>
            <a:off x="15590778" y="7481335"/>
            <a:ext cx="0" cy="805537"/>
          </a:xfrm>
          <a:prstGeom prst="line">
            <a:avLst/>
          </a:prstGeom>
          <a:ln cap="flat" w="28575">
            <a:solidFill>
              <a:srgbClr val="3CA0E2"/>
            </a:solidFill>
            <a:prstDash val="solid"/>
            <a:headEnd type="none" len="sm" w="sm"/>
            <a:tailEnd type="arrow" len="sm" w="med"/>
          </a:ln>
        </p:spPr>
      </p:sp>
      <p:sp>
        <p:nvSpPr>
          <p:cNvPr name="AutoShape 36" id="36"/>
          <p:cNvSpPr/>
          <p:nvPr/>
        </p:nvSpPr>
        <p:spPr>
          <a:xfrm>
            <a:off x="10840767" y="7527080"/>
            <a:ext cx="1931345" cy="765590"/>
          </a:xfrm>
          <a:prstGeom prst="line">
            <a:avLst/>
          </a:prstGeom>
          <a:ln cap="flat" w="28575">
            <a:solidFill>
              <a:srgbClr val="3CA0E2"/>
            </a:solidFill>
            <a:prstDash val="solid"/>
            <a:headEnd type="none" len="sm" w="sm"/>
            <a:tailEnd type="arrow" len="sm" w="med"/>
          </a:ln>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0"/>
            <a:ext cx="18288000" cy="4163365"/>
          </a:xfrm>
          <a:prstGeom prst="rect">
            <a:avLst/>
          </a:prstGeom>
          <a:solidFill>
            <a:srgbClr val="F4F4F4"/>
          </a:solidFill>
        </p:spPr>
      </p:sp>
      <p:sp>
        <p:nvSpPr>
          <p:cNvPr name="AutoShape 3" id="3"/>
          <p:cNvSpPr/>
          <p:nvPr/>
        </p:nvSpPr>
        <p:spPr>
          <a:xfrm rot="0">
            <a:off x="16890139" y="0"/>
            <a:ext cx="1397861" cy="1387788"/>
          </a:xfrm>
          <a:prstGeom prst="rect">
            <a:avLst/>
          </a:prstGeom>
          <a:solidFill>
            <a:srgbClr val="FADB7A"/>
          </a:solidFill>
        </p:spPr>
      </p:sp>
      <p:sp>
        <p:nvSpPr>
          <p:cNvPr name="AutoShape 4" id="4"/>
          <p:cNvSpPr/>
          <p:nvPr/>
        </p:nvSpPr>
        <p:spPr>
          <a:xfrm rot="0">
            <a:off x="16890139" y="2775577"/>
            <a:ext cx="1397861" cy="1387788"/>
          </a:xfrm>
          <a:prstGeom prst="rect">
            <a:avLst/>
          </a:prstGeom>
          <a:solidFill>
            <a:srgbClr val="F4A100"/>
          </a:solidFill>
        </p:spPr>
      </p:sp>
      <p:sp>
        <p:nvSpPr>
          <p:cNvPr name="AutoShape 5" id="5"/>
          <p:cNvSpPr/>
          <p:nvPr/>
        </p:nvSpPr>
        <p:spPr>
          <a:xfrm rot="0">
            <a:off x="15492278" y="1387788"/>
            <a:ext cx="1397861" cy="1387788"/>
          </a:xfrm>
          <a:prstGeom prst="rect">
            <a:avLst/>
          </a:prstGeom>
          <a:solidFill>
            <a:srgbClr val="EFC136"/>
          </a:solidFill>
        </p:spPr>
      </p:sp>
      <p:sp>
        <p:nvSpPr>
          <p:cNvPr name="AutoShape 6" id="6"/>
          <p:cNvSpPr/>
          <p:nvPr/>
        </p:nvSpPr>
        <p:spPr>
          <a:xfrm rot="0">
            <a:off x="14094417" y="2775577"/>
            <a:ext cx="1397861" cy="1387788"/>
          </a:xfrm>
          <a:prstGeom prst="rect">
            <a:avLst/>
          </a:prstGeom>
          <a:solidFill>
            <a:srgbClr val="F4A100"/>
          </a:solidFill>
        </p:spPr>
      </p:sp>
      <p:sp>
        <p:nvSpPr>
          <p:cNvPr name="Freeform 7" id="7"/>
          <p:cNvSpPr/>
          <p:nvPr/>
        </p:nvSpPr>
        <p:spPr>
          <a:xfrm flipH="false" flipV="false" rot="0">
            <a:off x="1360043" y="6390673"/>
            <a:ext cx="1417221" cy="1193042"/>
          </a:xfrm>
          <a:custGeom>
            <a:avLst/>
            <a:gdLst/>
            <a:ahLst/>
            <a:cxnLst/>
            <a:rect r="r" b="b" t="t" l="l"/>
            <a:pathLst>
              <a:path h="1193042" w="1417221">
                <a:moveTo>
                  <a:pt x="0" y="0"/>
                </a:moveTo>
                <a:lnTo>
                  <a:pt x="1417220" y="0"/>
                </a:lnTo>
                <a:lnTo>
                  <a:pt x="1417220" y="1193042"/>
                </a:lnTo>
                <a:lnTo>
                  <a:pt x="0" y="1193042"/>
                </a:lnTo>
                <a:lnTo>
                  <a:pt x="0" y="0"/>
                </a:lnTo>
                <a:close/>
              </a:path>
            </a:pathLst>
          </a:custGeom>
          <a:blipFill>
            <a:blip r:embed="rId2"/>
            <a:stretch>
              <a:fillRect l="0" t="0" r="0" b="0"/>
            </a:stretch>
          </a:blipFill>
        </p:spPr>
      </p:sp>
      <p:sp>
        <p:nvSpPr>
          <p:cNvPr name="AutoShape 8" id="8"/>
          <p:cNvSpPr/>
          <p:nvPr/>
        </p:nvSpPr>
        <p:spPr>
          <a:xfrm>
            <a:off x="2988722" y="7001482"/>
            <a:ext cx="1126332" cy="0"/>
          </a:xfrm>
          <a:prstGeom prst="line">
            <a:avLst/>
          </a:prstGeom>
          <a:ln cap="flat" w="28575">
            <a:solidFill>
              <a:srgbClr val="3CA0E2"/>
            </a:solidFill>
            <a:prstDash val="solid"/>
            <a:headEnd type="none" len="sm" w="sm"/>
            <a:tailEnd type="arrow" len="sm" w="med"/>
          </a:ln>
        </p:spPr>
      </p:sp>
      <p:sp>
        <p:nvSpPr>
          <p:cNvPr name="Freeform 9" id="9"/>
          <p:cNvSpPr/>
          <p:nvPr/>
        </p:nvSpPr>
        <p:spPr>
          <a:xfrm flipH="false" flipV="false" rot="0">
            <a:off x="10933726" y="6366293"/>
            <a:ext cx="1417221" cy="1193042"/>
          </a:xfrm>
          <a:custGeom>
            <a:avLst/>
            <a:gdLst/>
            <a:ahLst/>
            <a:cxnLst/>
            <a:rect r="r" b="b" t="t" l="l"/>
            <a:pathLst>
              <a:path h="1193042" w="1417221">
                <a:moveTo>
                  <a:pt x="0" y="0"/>
                </a:moveTo>
                <a:lnTo>
                  <a:pt x="1417221" y="0"/>
                </a:lnTo>
                <a:lnTo>
                  <a:pt x="1417221" y="1193042"/>
                </a:lnTo>
                <a:lnTo>
                  <a:pt x="0" y="1193042"/>
                </a:lnTo>
                <a:lnTo>
                  <a:pt x="0" y="0"/>
                </a:lnTo>
                <a:close/>
              </a:path>
            </a:pathLst>
          </a:custGeom>
          <a:blipFill>
            <a:blip r:embed="rId2"/>
            <a:stretch>
              <a:fillRect l="0" t="0" r="0" b="0"/>
            </a:stretch>
          </a:blipFill>
        </p:spPr>
      </p:sp>
      <p:sp>
        <p:nvSpPr>
          <p:cNvPr name="AutoShape 10" id="10"/>
          <p:cNvSpPr/>
          <p:nvPr/>
        </p:nvSpPr>
        <p:spPr>
          <a:xfrm>
            <a:off x="12917576" y="7058632"/>
            <a:ext cx="1126332" cy="0"/>
          </a:xfrm>
          <a:prstGeom prst="line">
            <a:avLst/>
          </a:prstGeom>
          <a:ln cap="flat" w="28575">
            <a:solidFill>
              <a:srgbClr val="3CA0E2"/>
            </a:solidFill>
            <a:prstDash val="solid"/>
            <a:headEnd type="none" len="sm" w="sm"/>
            <a:tailEnd type="arrow" len="sm" w="med"/>
          </a:ln>
        </p:spPr>
      </p:sp>
      <p:sp>
        <p:nvSpPr>
          <p:cNvPr name="Freeform 11" id="11"/>
          <p:cNvSpPr/>
          <p:nvPr/>
        </p:nvSpPr>
        <p:spPr>
          <a:xfrm flipH="false" flipV="false" rot="0">
            <a:off x="7620626" y="6366293"/>
            <a:ext cx="1417221" cy="1193042"/>
          </a:xfrm>
          <a:custGeom>
            <a:avLst/>
            <a:gdLst/>
            <a:ahLst/>
            <a:cxnLst/>
            <a:rect r="r" b="b" t="t" l="l"/>
            <a:pathLst>
              <a:path h="1193042" w="1417221">
                <a:moveTo>
                  <a:pt x="0" y="0"/>
                </a:moveTo>
                <a:lnTo>
                  <a:pt x="1417221" y="0"/>
                </a:lnTo>
                <a:lnTo>
                  <a:pt x="1417221" y="1193042"/>
                </a:lnTo>
                <a:lnTo>
                  <a:pt x="0" y="1193042"/>
                </a:lnTo>
                <a:lnTo>
                  <a:pt x="0" y="0"/>
                </a:lnTo>
                <a:close/>
              </a:path>
            </a:pathLst>
          </a:custGeom>
          <a:blipFill>
            <a:blip r:embed="rId2"/>
            <a:stretch>
              <a:fillRect l="0" t="0" r="0" b="0"/>
            </a:stretch>
          </a:blipFill>
        </p:spPr>
      </p:sp>
      <p:sp>
        <p:nvSpPr>
          <p:cNvPr name="AutoShape 12" id="12"/>
          <p:cNvSpPr/>
          <p:nvPr/>
        </p:nvSpPr>
        <p:spPr>
          <a:xfrm>
            <a:off x="9388295" y="6991389"/>
            <a:ext cx="1126332" cy="0"/>
          </a:xfrm>
          <a:prstGeom prst="line">
            <a:avLst/>
          </a:prstGeom>
          <a:ln cap="flat" w="28575">
            <a:solidFill>
              <a:srgbClr val="3CA0E2"/>
            </a:solidFill>
            <a:prstDash val="solid"/>
            <a:headEnd type="none" len="sm" w="sm"/>
            <a:tailEnd type="arrow" len="sm" w="med"/>
          </a:ln>
        </p:spPr>
      </p:sp>
      <p:sp>
        <p:nvSpPr>
          <p:cNvPr name="Freeform 13" id="13"/>
          <p:cNvSpPr/>
          <p:nvPr/>
        </p:nvSpPr>
        <p:spPr>
          <a:xfrm flipH="false" flipV="false" rot="0">
            <a:off x="4419854" y="6366293"/>
            <a:ext cx="1417221" cy="1193042"/>
          </a:xfrm>
          <a:custGeom>
            <a:avLst/>
            <a:gdLst/>
            <a:ahLst/>
            <a:cxnLst/>
            <a:rect r="r" b="b" t="t" l="l"/>
            <a:pathLst>
              <a:path h="1193042" w="1417221">
                <a:moveTo>
                  <a:pt x="0" y="0"/>
                </a:moveTo>
                <a:lnTo>
                  <a:pt x="1417221" y="0"/>
                </a:lnTo>
                <a:lnTo>
                  <a:pt x="1417221" y="1193042"/>
                </a:lnTo>
                <a:lnTo>
                  <a:pt x="0" y="1193042"/>
                </a:lnTo>
                <a:lnTo>
                  <a:pt x="0" y="0"/>
                </a:lnTo>
                <a:close/>
              </a:path>
            </a:pathLst>
          </a:custGeom>
          <a:blipFill>
            <a:blip r:embed="rId2"/>
            <a:stretch>
              <a:fillRect l="0" t="0" r="0" b="0"/>
            </a:stretch>
          </a:blipFill>
        </p:spPr>
      </p:sp>
      <p:sp>
        <p:nvSpPr>
          <p:cNvPr name="AutoShape 14" id="14"/>
          <p:cNvSpPr/>
          <p:nvPr/>
        </p:nvSpPr>
        <p:spPr>
          <a:xfrm>
            <a:off x="6076501" y="7015769"/>
            <a:ext cx="1126332" cy="0"/>
          </a:xfrm>
          <a:prstGeom prst="line">
            <a:avLst/>
          </a:prstGeom>
          <a:ln cap="flat" w="28575">
            <a:solidFill>
              <a:srgbClr val="3CA0E2"/>
            </a:solidFill>
            <a:prstDash val="solid"/>
            <a:headEnd type="none" len="sm" w="sm"/>
            <a:tailEnd type="arrow" len="sm" w="med"/>
          </a:ln>
        </p:spPr>
      </p:sp>
      <p:sp>
        <p:nvSpPr>
          <p:cNvPr name="Freeform 15" id="15"/>
          <p:cNvSpPr/>
          <p:nvPr/>
        </p:nvSpPr>
        <p:spPr>
          <a:xfrm flipH="false" flipV="false" rot="0">
            <a:off x="14605883" y="6117236"/>
            <a:ext cx="1129189" cy="1466479"/>
          </a:xfrm>
          <a:custGeom>
            <a:avLst/>
            <a:gdLst/>
            <a:ahLst/>
            <a:cxnLst/>
            <a:rect r="r" b="b" t="t" l="l"/>
            <a:pathLst>
              <a:path h="1466479" w="1129189">
                <a:moveTo>
                  <a:pt x="0" y="0"/>
                </a:moveTo>
                <a:lnTo>
                  <a:pt x="1129189" y="0"/>
                </a:lnTo>
                <a:lnTo>
                  <a:pt x="1129189" y="1466479"/>
                </a:lnTo>
                <a:lnTo>
                  <a:pt x="0" y="1466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674133" y="1995957"/>
            <a:ext cx="10905754" cy="1304925"/>
          </a:xfrm>
          <a:prstGeom prst="rect">
            <a:avLst/>
          </a:prstGeom>
        </p:spPr>
        <p:txBody>
          <a:bodyPr anchor="t" rtlCol="false" tIns="0" lIns="0" bIns="0" rIns="0">
            <a:spAutoFit/>
          </a:bodyPr>
          <a:lstStyle/>
          <a:p>
            <a:pPr>
              <a:lnSpc>
                <a:spcPts val="9600"/>
              </a:lnSpc>
            </a:pPr>
            <a:r>
              <a:rPr lang="en-US" sz="8000">
                <a:solidFill>
                  <a:srgbClr val="191919"/>
                </a:solidFill>
                <a:latin typeface="Poppins Bold"/>
              </a:rPr>
              <a:t>Nomes de caminho</a:t>
            </a:r>
          </a:p>
        </p:txBody>
      </p:sp>
      <p:sp>
        <p:nvSpPr>
          <p:cNvPr name="TextBox 17" id="17"/>
          <p:cNvSpPr txBox="true"/>
          <p:nvPr/>
        </p:nvSpPr>
        <p:spPr>
          <a:xfrm rot="0">
            <a:off x="1247734" y="4579793"/>
            <a:ext cx="15642405" cy="899160"/>
          </a:xfrm>
          <a:prstGeom prst="rect">
            <a:avLst/>
          </a:prstGeom>
        </p:spPr>
        <p:txBody>
          <a:bodyPr anchor="t" rtlCol="false" tIns="0" lIns="0" bIns="0" rIns="0">
            <a:spAutoFit/>
          </a:bodyPr>
          <a:lstStyle/>
          <a:p>
            <a:pPr algn="l">
              <a:lnSpc>
                <a:spcPts val="3509"/>
              </a:lnSpc>
              <a:spcBef>
                <a:spcPct val="0"/>
              </a:spcBef>
            </a:pPr>
            <a:r>
              <a:rPr lang="en-US" sz="2699">
                <a:solidFill>
                  <a:srgbClr val="F4F4F4"/>
                </a:solidFill>
                <a:latin typeface="Poppins"/>
              </a:rPr>
              <a:t>São uma representação textual que descreve a localização de um arquivo ou diretório dentro de uma hierarquia de diretórios.</a:t>
            </a:r>
          </a:p>
        </p:txBody>
      </p:sp>
      <p:sp>
        <p:nvSpPr>
          <p:cNvPr name="TextBox 18" id="18"/>
          <p:cNvSpPr txBox="true"/>
          <p:nvPr/>
        </p:nvSpPr>
        <p:spPr>
          <a:xfrm rot="0">
            <a:off x="1922154" y="7641381"/>
            <a:ext cx="292998" cy="420235"/>
          </a:xfrm>
          <a:prstGeom prst="rect">
            <a:avLst/>
          </a:prstGeom>
        </p:spPr>
        <p:txBody>
          <a:bodyPr anchor="t" rtlCol="false" tIns="0" lIns="0" bIns="0" rIns="0">
            <a:spAutoFit/>
          </a:bodyPr>
          <a:lstStyle/>
          <a:p>
            <a:pPr algn="ctr">
              <a:lnSpc>
                <a:spcPts val="3278"/>
              </a:lnSpc>
            </a:pPr>
            <a:r>
              <a:rPr lang="en-US" sz="2341">
                <a:solidFill>
                  <a:srgbClr val="FFFFFF"/>
                </a:solidFill>
                <a:latin typeface="Poppins"/>
              </a:rPr>
              <a:t>C:</a:t>
            </a:r>
          </a:p>
        </p:txBody>
      </p:sp>
      <p:sp>
        <p:nvSpPr>
          <p:cNvPr name="TextBox 19" id="19"/>
          <p:cNvSpPr txBox="true"/>
          <p:nvPr/>
        </p:nvSpPr>
        <p:spPr>
          <a:xfrm rot="0">
            <a:off x="10611679" y="7641381"/>
            <a:ext cx="2061315" cy="420235"/>
          </a:xfrm>
          <a:prstGeom prst="rect">
            <a:avLst/>
          </a:prstGeom>
        </p:spPr>
        <p:txBody>
          <a:bodyPr anchor="t" rtlCol="false" tIns="0" lIns="0" bIns="0" rIns="0">
            <a:spAutoFit/>
          </a:bodyPr>
          <a:lstStyle/>
          <a:p>
            <a:pPr algn="ctr">
              <a:lnSpc>
                <a:spcPts val="3278"/>
              </a:lnSpc>
            </a:pPr>
            <a:r>
              <a:rPr lang="en-US" sz="2341">
                <a:solidFill>
                  <a:srgbClr val="FFFFFF"/>
                </a:solidFill>
                <a:latin typeface="Poppins"/>
              </a:rPr>
              <a:t>DOCUMENTOS</a:t>
            </a:r>
          </a:p>
        </p:txBody>
      </p:sp>
      <p:sp>
        <p:nvSpPr>
          <p:cNvPr name="TextBox 20" id="20"/>
          <p:cNvSpPr txBox="true"/>
          <p:nvPr/>
        </p:nvSpPr>
        <p:spPr>
          <a:xfrm rot="0">
            <a:off x="7903485" y="7641381"/>
            <a:ext cx="851503" cy="420235"/>
          </a:xfrm>
          <a:prstGeom prst="rect">
            <a:avLst/>
          </a:prstGeom>
        </p:spPr>
        <p:txBody>
          <a:bodyPr anchor="t" rtlCol="false" tIns="0" lIns="0" bIns="0" rIns="0">
            <a:spAutoFit/>
          </a:bodyPr>
          <a:lstStyle/>
          <a:p>
            <a:pPr algn="ctr">
              <a:lnSpc>
                <a:spcPts val="3278"/>
              </a:lnSpc>
            </a:pPr>
            <a:r>
              <a:rPr lang="en-US" sz="2341">
                <a:solidFill>
                  <a:srgbClr val="FFFFFF"/>
                </a:solidFill>
                <a:latin typeface="Poppins"/>
              </a:rPr>
              <a:t>NOME</a:t>
            </a:r>
          </a:p>
        </p:txBody>
      </p:sp>
      <p:sp>
        <p:nvSpPr>
          <p:cNvPr name="TextBox 21" id="21"/>
          <p:cNvSpPr txBox="true"/>
          <p:nvPr/>
        </p:nvSpPr>
        <p:spPr>
          <a:xfrm rot="0">
            <a:off x="4686837" y="7617002"/>
            <a:ext cx="883255" cy="420235"/>
          </a:xfrm>
          <a:prstGeom prst="rect">
            <a:avLst/>
          </a:prstGeom>
        </p:spPr>
        <p:txBody>
          <a:bodyPr anchor="t" rtlCol="false" tIns="0" lIns="0" bIns="0" rIns="0">
            <a:spAutoFit/>
          </a:bodyPr>
          <a:lstStyle/>
          <a:p>
            <a:pPr algn="ctr">
              <a:lnSpc>
                <a:spcPts val="3278"/>
              </a:lnSpc>
            </a:pPr>
            <a:r>
              <a:rPr lang="en-US" sz="2341">
                <a:solidFill>
                  <a:srgbClr val="FFFFFF"/>
                </a:solidFill>
                <a:latin typeface="Poppins"/>
              </a:rPr>
              <a:t>USERS</a:t>
            </a:r>
          </a:p>
        </p:txBody>
      </p:sp>
      <p:sp>
        <p:nvSpPr>
          <p:cNvPr name="TextBox 22" id="22"/>
          <p:cNvSpPr txBox="true"/>
          <p:nvPr/>
        </p:nvSpPr>
        <p:spPr>
          <a:xfrm rot="0">
            <a:off x="14150158" y="7617002"/>
            <a:ext cx="2041051" cy="420235"/>
          </a:xfrm>
          <a:prstGeom prst="rect">
            <a:avLst/>
          </a:prstGeom>
        </p:spPr>
        <p:txBody>
          <a:bodyPr anchor="t" rtlCol="false" tIns="0" lIns="0" bIns="0" rIns="0">
            <a:spAutoFit/>
          </a:bodyPr>
          <a:lstStyle/>
          <a:p>
            <a:pPr algn="ctr">
              <a:lnSpc>
                <a:spcPts val="3278"/>
              </a:lnSpc>
            </a:pPr>
            <a:r>
              <a:rPr lang="en-US" sz="2341">
                <a:solidFill>
                  <a:srgbClr val="FFFFFF"/>
                </a:solidFill>
                <a:latin typeface="Poppins"/>
              </a:rPr>
              <a:t>FINANÇAS.PDF</a:t>
            </a:r>
          </a:p>
        </p:txBody>
      </p:sp>
      <p:sp>
        <p:nvSpPr>
          <p:cNvPr name="TextBox 23" id="23"/>
          <p:cNvSpPr txBox="true"/>
          <p:nvPr/>
        </p:nvSpPr>
        <p:spPr>
          <a:xfrm rot="0">
            <a:off x="4470363" y="8921139"/>
            <a:ext cx="9369491" cy="531853"/>
          </a:xfrm>
          <a:prstGeom prst="rect">
            <a:avLst/>
          </a:prstGeom>
        </p:spPr>
        <p:txBody>
          <a:bodyPr anchor="t" rtlCol="false" tIns="0" lIns="0" bIns="0" rIns="0">
            <a:spAutoFit/>
          </a:bodyPr>
          <a:lstStyle/>
          <a:p>
            <a:pPr algn="l">
              <a:lnSpc>
                <a:spcPts val="4042"/>
              </a:lnSpc>
              <a:spcBef>
                <a:spcPct val="0"/>
              </a:spcBef>
            </a:pPr>
            <a:r>
              <a:rPr lang="en-US" sz="3109">
                <a:solidFill>
                  <a:srgbClr val="FF3131"/>
                </a:solidFill>
                <a:latin typeface="Poppins"/>
              </a:rPr>
              <a:t>C:</a:t>
            </a:r>
            <a:r>
              <a:rPr lang="en-US" sz="3109">
                <a:solidFill>
                  <a:srgbClr val="3CA0E2"/>
                </a:solidFill>
                <a:latin typeface="Poppins"/>
              </a:rPr>
              <a:t>\USERS\NOME\DOCUMENTOS\</a:t>
            </a:r>
            <a:r>
              <a:rPr lang="en-US" sz="3109">
                <a:solidFill>
                  <a:srgbClr val="00BF63"/>
                </a:solidFill>
                <a:latin typeface="Poppins"/>
              </a:rPr>
              <a:t>FINANÇAS.PDF</a:t>
            </a:r>
          </a:p>
        </p:txBody>
      </p:sp>
      <p:sp>
        <p:nvSpPr>
          <p:cNvPr name="TextBox 24" id="24"/>
          <p:cNvSpPr txBox="true"/>
          <p:nvPr/>
        </p:nvSpPr>
        <p:spPr>
          <a:xfrm rot="0">
            <a:off x="428191" y="9481825"/>
            <a:ext cx="2611041" cy="461010"/>
          </a:xfrm>
          <a:prstGeom prst="rect">
            <a:avLst/>
          </a:prstGeom>
        </p:spPr>
        <p:txBody>
          <a:bodyPr anchor="t" rtlCol="false" tIns="0" lIns="0" bIns="0" rIns="0">
            <a:spAutoFit/>
          </a:bodyPr>
          <a:lstStyle/>
          <a:p>
            <a:pPr algn="l">
              <a:lnSpc>
                <a:spcPts val="3509"/>
              </a:lnSpc>
              <a:spcBef>
                <a:spcPct val="0"/>
              </a:spcBef>
            </a:pPr>
            <a:r>
              <a:rPr lang="en-US" sz="2699">
                <a:solidFill>
                  <a:srgbClr val="FFFFFF"/>
                </a:solidFill>
                <a:latin typeface="Poppins"/>
              </a:rPr>
              <a:t>DIRETÓRIO RAIZ</a:t>
            </a:r>
          </a:p>
        </p:txBody>
      </p:sp>
      <p:sp>
        <p:nvSpPr>
          <p:cNvPr name="Freeform 25" id="25"/>
          <p:cNvSpPr/>
          <p:nvPr/>
        </p:nvSpPr>
        <p:spPr>
          <a:xfrm flipH="false" flipV="true" rot="3926764">
            <a:off x="3360494" y="8497323"/>
            <a:ext cx="483806" cy="1446159"/>
          </a:xfrm>
          <a:custGeom>
            <a:avLst/>
            <a:gdLst/>
            <a:ahLst/>
            <a:cxnLst/>
            <a:rect r="r" b="b" t="t" l="l"/>
            <a:pathLst>
              <a:path h="1446159" w="483806">
                <a:moveTo>
                  <a:pt x="0" y="1446159"/>
                </a:moveTo>
                <a:lnTo>
                  <a:pt x="483806" y="1446159"/>
                </a:lnTo>
                <a:lnTo>
                  <a:pt x="483806" y="0"/>
                </a:lnTo>
                <a:lnTo>
                  <a:pt x="0" y="0"/>
                </a:lnTo>
                <a:lnTo>
                  <a:pt x="0" y="144615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6" id="26"/>
          <p:cNvSpPr txBox="true"/>
          <p:nvPr/>
        </p:nvSpPr>
        <p:spPr>
          <a:xfrm rot="0">
            <a:off x="7322545" y="9548392"/>
            <a:ext cx="2611041" cy="461010"/>
          </a:xfrm>
          <a:prstGeom prst="rect">
            <a:avLst/>
          </a:prstGeom>
        </p:spPr>
        <p:txBody>
          <a:bodyPr anchor="t" rtlCol="false" tIns="0" lIns="0" bIns="0" rIns="0">
            <a:spAutoFit/>
          </a:bodyPr>
          <a:lstStyle/>
          <a:p>
            <a:pPr algn="l">
              <a:lnSpc>
                <a:spcPts val="3509"/>
              </a:lnSpc>
              <a:spcBef>
                <a:spcPct val="0"/>
              </a:spcBef>
            </a:pPr>
            <a:r>
              <a:rPr lang="en-US" sz="2699">
                <a:solidFill>
                  <a:srgbClr val="FFFFFF"/>
                </a:solidFill>
                <a:latin typeface="Poppins"/>
              </a:rPr>
              <a:t>SUBDIRETÓRIO</a:t>
            </a:r>
          </a:p>
        </p:txBody>
      </p:sp>
      <p:sp>
        <p:nvSpPr>
          <p:cNvPr name="Freeform 27" id="27"/>
          <p:cNvSpPr/>
          <p:nvPr/>
        </p:nvSpPr>
        <p:spPr>
          <a:xfrm flipH="false" flipV="true" rot="-4791828">
            <a:off x="6420687" y="9152915"/>
            <a:ext cx="437958" cy="1309114"/>
          </a:xfrm>
          <a:custGeom>
            <a:avLst/>
            <a:gdLst/>
            <a:ahLst/>
            <a:cxnLst/>
            <a:rect r="r" b="b" t="t" l="l"/>
            <a:pathLst>
              <a:path h="1309114" w="437958">
                <a:moveTo>
                  <a:pt x="0" y="1309114"/>
                </a:moveTo>
                <a:lnTo>
                  <a:pt x="437959" y="1309114"/>
                </a:lnTo>
                <a:lnTo>
                  <a:pt x="437959" y="0"/>
                </a:lnTo>
                <a:lnTo>
                  <a:pt x="0" y="0"/>
                </a:lnTo>
                <a:lnTo>
                  <a:pt x="0" y="130911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8" id="28"/>
          <p:cNvSpPr txBox="true"/>
          <p:nvPr/>
        </p:nvSpPr>
        <p:spPr>
          <a:xfrm rot="0">
            <a:off x="14889490" y="9419566"/>
            <a:ext cx="1691164" cy="461010"/>
          </a:xfrm>
          <a:prstGeom prst="rect">
            <a:avLst/>
          </a:prstGeom>
        </p:spPr>
        <p:txBody>
          <a:bodyPr anchor="t" rtlCol="false" tIns="0" lIns="0" bIns="0" rIns="0">
            <a:spAutoFit/>
          </a:bodyPr>
          <a:lstStyle/>
          <a:p>
            <a:pPr algn="l">
              <a:lnSpc>
                <a:spcPts val="3509"/>
              </a:lnSpc>
              <a:spcBef>
                <a:spcPct val="0"/>
              </a:spcBef>
            </a:pPr>
            <a:r>
              <a:rPr lang="en-US" sz="2699">
                <a:solidFill>
                  <a:srgbClr val="FFFFFF"/>
                </a:solidFill>
                <a:latin typeface="Poppins"/>
              </a:rPr>
              <a:t>ARQUIVO</a:t>
            </a:r>
          </a:p>
        </p:txBody>
      </p:sp>
      <p:sp>
        <p:nvSpPr>
          <p:cNvPr name="Freeform 29" id="29"/>
          <p:cNvSpPr/>
          <p:nvPr/>
        </p:nvSpPr>
        <p:spPr>
          <a:xfrm flipH="false" flipV="false" rot="6459911">
            <a:off x="14298042" y="8630157"/>
            <a:ext cx="420285" cy="1256287"/>
          </a:xfrm>
          <a:custGeom>
            <a:avLst/>
            <a:gdLst/>
            <a:ahLst/>
            <a:cxnLst/>
            <a:rect r="r" b="b" t="t" l="l"/>
            <a:pathLst>
              <a:path h="1256287" w="420285">
                <a:moveTo>
                  <a:pt x="0" y="0"/>
                </a:moveTo>
                <a:lnTo>
                  <a:pt x="420285" y="0"/>
                </a:lnTo>
                <a:lnTo>
                  <a:pt x="420285" y="1256286"/>
                </a:lnTo>
                <a:lnTo>
                  <a:pt x="0" y="12562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17522138" y="7214454"/>
            <a:ext cx="765862" cy="768136"/>
          </a:xfrm>
          <a:prstGeom prst="rect">
            <a:avLst/>
          </a:prstGeom>
          <a:solidFill>
            <a:srgbClr val="F4F4F4"/>
          </a:solidFill>
        </p:spPr>
      </p:sp>
      <p:sp>
        <p:nvSpPr>
          <p:cNvPr name="AutoShape 3" id="3"/>
          <p:cNvSpPr/>
          <p:nvPr/>
        </p:nvSpPr>
        <p:spPr>
          <a:xfrm rot="0">
            <a:off x="16756276" y="7982591"/>
            <a:ext cx="765862" cy="768136"/>
          </a:xfrm>
          <a:prstGeom prst="rect">
            <a:avLst/>
          </a:prstGeom>
          <a:solidFill>
            <a:srgbClr val="FADB7A"/>
          </a:solidFill>
        </p:spPr>
      </p:sp>
      <p:sp>
        <p:nvSpPr>
          <p:cNvPr name="AutoShape 4" id="4"/>
          <p:cNvSpPr/>
          <p:nvPr/>
        </p:nvSpPr>
        <p:spPr>
          <a:xfrm rot="0">
            <a:off x="15990413" y="8750727"/>
            <a:ext cx="765862" cy="768136"/>
          </a:xfrm>
          <a:prstGeom prst="rect">
            <a:avLst/>
          </a:prstGeom>
          <a:solidFill>
            <a:srgbClr val="EFC136"/>
          </a:solidFill>
        </p:spPr>
      </p:sp>
      <p:sp>
        <p:nvSpPr>
          <p:cNvPr name="AutoShape 5" id="5"/>
          <p:cNvSpPr/>
          <p:nvPr/>
        </p:nvSpPr>
        <p:spPr>
          <a:xfrm rot="0">
            <a:off x="15224551" y="9518864"/>
            <a:ext cx="765862" cy="768136"/>
          </a:xfrm>
          <a:prstGeom prst="rect">
            <a:avLst/>
          </a:prstGeom>
          <a:solidFill>
            <a:srgbClr val="F4A100"/>
          </a:solidFill>
        </p:spPr>
      </p:sp>
      <p:sp>
        <p:nvSpPr>
          <p:cNvPr name="AutoShape 6" id="6"/>
          <p:cNvSpPr/>
          <p:nvPr/>
        </p:nvSpPr>
        <p:spPr>
          <a:xfrm rot="0">
            <a:off x="16756276" y="9518864"/>
            <a:ext cx="765862" cy="768136"/>
          </a:xfrm>
          <a:prstGeom prst="rect">
            <a:avLst/>
          </a:prstGeom>
          <a:solidFill>
            <a:srgbClr val="F4A100"/>
          </a:solidFill>
        </p:spPr>
      </p:sp>
      <p:sp>
        <p:nvSpPr>
          <p:cNvPr name="AutoShape 7" id="7"/>
          <p:cNvSpPr/>
          <p:nvPr/>
        </p:nvSpPr>
        <p:spPr>
          <a:xfrm rot="0">
            <a:off x="17522138" y="8750727"/>
            <a:ext cx="765862" cy="768136"/>
          </a:xfrm>
          <a:prstGeom prst="rect">
            <a:avLst/>
          </a:prstGeom>
          <a:solidFill>
            <a:srgbClr val="EFC136"/>
          </a:solidFill>
        </p:spPr>
      </p:sp>
      <p:sp>
        <p:nvSpPr>
          <p:cNvPr name="Freeform 8" id="8"/>
          <p:cNvSpPr/>
          <p:nvPr/>
        </p:nvSpPr>
        <p:spPr>
          <a:xfrm flipH="false" flipV="false" rot="0">
            <a:off x="2513068" y="2932513"/>
            <a:ext cx="2125754" cy="1638763"/>
          </a:xfrm>
          <a:custGeom>
            <a:avLst/>
            <a:gdLst/>
            <a:ahLst/>
            <a:cxnLst/>
            <a:rect r="r" b="b" t="t" l="l"/>
            <a:pathLst>
              <a:path h="1638763" w="2125754">
                <a:moveTo>
                  <a:pt x="0" y="0"/>
                </a:moveTo>
                <a:lnTo>
                  <a:pt x="2125754" y="0"/>
                </a:lnTo>
                <a:lnTo>
                  <a:pt x="2125754" y="1638763"/>
                </a:lnTo>
                <a:lnTo>
                  <a:pt x="0" y="1638763"/>
                </a:lnTo>
                <a:lnTo>
                  <a:pt x="0" y="0"/>
                </a:lnTo>
                <a:close/>
              </a:path>
            </a:pathLst>
          </a:custGeom>
          <a:blipFill>
            <a:blip r:embed="rId2"/>
            <a:stretch>
              <a:fillRect l="0" t="0" r="0" b="0"/>
            </a:stretch>
          </a:blipFill>
        </p:spPr>
      </p:sp>
      <p:sp>
        <p:nvSpPr>
          <p:cNvPr name="Freeform 9" id="9"/>
          <p:cNvSpPr/>
          <p:nvPr/>
        </p:nvSpPr>
        <p:spPr>
          <a:xfrm flipH="false" flipV="false" rot="0">
            <a:off x="6077338" y="2932513"/>
            <a:ext cx="1979121" cy="1638763"/>
          </a:xfrm>
          <a:custGeom>
            <a:avLst/>
            <a:gdLst/>
            <a:ahLst/>
            <a:cxnLst/>
            <a:rect r="r" b="b" t="t" l="l"/>
            <a:pathLst>
              <a:path h="1638763" w="1979121">
                <a:moveTo>
                  <a:pt x="0" y="0"/>
                </a:moveTo>
                <a:lnTo>
                  <a:pt x="1979122" y="0"/>
                </a:lnTo>
                <a:lnTo>
                  <a:pt x="1979122" y="1638763"/>
                </a:lnTo>
                <a:lnTo>
                  <a:pt x="0" y="16387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9676872" y="2764149"/>
            <a:ext cx="1902992" cy="1807127"/>
          </a:xfrm>
          <a:custGeom>
            <a:avLst/>
            <a:gdLst/>
            <a:ahLst/>
            <a:cxnLst/>
            <a:rect r="r" b="b" t="t" l="l"/>
            <a:pathLst>
              <a:path h="1807127" w="1902992">
                <a:moveTo>
                  <a:pt x="0" y="0"/>
                </a:moveTo>
                <a:lnTo>
                  <a:pt x="1902992" y="0"/>
                </a:lnTo>
                <a:lnTo>
                  <a:pt x="1902992" y="1807127"/>
                </a:lnTo>
                <a:lnTo>
                  <a:pt x="0" y="1807127"/>
                </a:lnTo>
                <a:lnTo>
                  <a:pt x="0" y="0"/>
                </a:lnTo>
                <a:close/>
              </a:path>
            </a:pathLst>
          </a:custGeom>
          <a:blipFill>
            <a:blip r:embed="rId5"/>
            <a:stretch>
              <a:fillRect l="0" t="0" r="-4878" b="0"/>
            </a:stretch>
          </a:blipFill>
        </p:spPr>
      </p:sp>
      <p:sp>
        <p:nvSpPr>
          <p:cNvPr name="Freeform 11" id="11"/>
          <p:cNvSpPr/>
          <p:nvPr/>
        </p:nvSpPr>
        <p:spPr>
          <a:xfrm flipH="false" flipV="false" rot="0">
            <a:off x="13199114" y="2848331"/>
            <a:ext cx="2025437" cy="1638763"/>
          </a:xfrm>
          <a:custGeom>
            <a:avLst/>
            <a:gdLst/>
            <a:ahLst/>
            <a:cxnLst/>
            <a:rect r="r" b="b" t="t" l="l"/>
            <a:pathLst>
              <a:path h="1638763" w="2025437">
                <a:moveTo>
                  <a:pt x="0" y="0"/>
                </a:moveTo>
                <a:lnTo>
                  <a:pt x="2025437" y="0"/>
                </a:lnTo>
                <a:lnTo>
                  <a:pt x="2025437" y="1638763"/>
                </a:lnTo>
                <a:lnTo>
                  <a:pt x="0" y="1638763"/>
                </a:lnTo>
                <a:lnTo>
                  <a:pt x="0" y="0"/>
                </a:lnTo>
                <a:close/>
              </a:path>
            </a:pathLst>
          </a:custGeom>
          <a:blipFill>
            <a:blip r:embed="rId6"/>
            <a:stretch>
              <a:fillRect l="0" t="0" r="0" b="0"/>
            </a:stretch>
          </a:blipFill>
        </p:spPr>
      </p:sp>
      <p:sp>
        <p:nvSpPr>
          <p:cNvPr name="Freeform 12" id="12"/>
          <p:cNvSpPr/>
          <p:nvPr/>
        </p:nvSpPr>
        <p:spPr>
          <a:xfrm flipH="false" flipV="false" rot="0">
            <a:off x="2513068" y="6166117"/>
            <a:ext cx="1898953" cy="1898953"/>
          </a:xfrm>
          <a:custGeom>
            <a:avLst/>
            <a:gdLst/>
            <a:ahLst/>
            <a:cxnLst/>
            <a:rect r="r" b="b" t="t" l="l"/>
            <a:pathLst>
              <a:path h="1898953" w="1898953">
                <a:moveTo>
                  <a:pt x="0" y="0"/>
                </a:moveTo>
                <a:lnTo>
                  <a:pt x="1898953" y="0"/>
                </a:lnTo>
                <a:lnTo>
                  <a:pt x="1898953" y="1898953"/>
                </a:lnTo>
                <a:lnTo>
                  <a:pt x="0" y="1898953"/>
                </a:lnTo>
                <a:lnTo>
                  <a:pt x="0" y="0"/>
                </a:lnTo>
                <a:close/>
              </a:path>
            </a:pathLst>
          </a:custGeom>
          <a:blipFill>
            <a:blip r:embed="rId7"/>
            <a:stretch>
              <a:fillRect l="0" t="0" r="0" b="0"/>
            </a:stretch>
          </a:blipFill>
        </p:spPr>
      </p:sp>
      <p:sp>
        <p:nvSpPr>
          <p:cNvPr name="Freeform 13" id="13"/>
          <p:cNvSpPr/>
          <p:nvPr/>
        </p:nvSpPr>
        <p:spPr>
          <a:xfrm flipH="false" flipV="false" rot="0">
            <a:off x="6214461" y="6166117"/>
            <a:ext cx="1898953" cy="1898953"/>
          </a:xfrm>
          <a:custGeom>
            <a:avLst/>
            <a:gdLst/>
            <a:ahLst/>
            <a:cxnLst/>
            <a:rect r="r" b="b" t="t" l="l"/>
            <a:pathLst>
              <a:path h="1898953" w="1898953">
                <a:moveTo>
                  <a:pt x="0" y="0"/>
                </a:moveTo>
                <a:lnTo>
                  <a:pt x="1898953" y="0"/>
                </a:lnTo>
                <a:lnTo>
                  <a:pt x="1898953" y="1898953"/>
                </a:lnTo>
                <a:lnTo>
                  <a:pt x="0" y="1898953"/>
                </a:lnTo>
                <a:lnTo>
                  <a:pt x="0" y="0"/>
                </a:lnTo>
                <a:close/>
              </a:path>
            </a:pathLst>
          </a:custGeom>
          <a:blipFill>
            <a:blip r:embed="rId8"/>
            <a:stretch>
              <a:fillRect l="0" t="0" r="0" b="0"/>
            </a:stretch>
          </a:blipFill>
        </p:spPr>
      </p:sp>
      <p:sp>
        <p:nvSpPr>
          <p:cNvPr name="Freeform 14" id="14"/>
          <p:cNvSpPr/>
          <p:nvPr/>
        </p:nvSpPr>
        <p:spPr>
          <a:xfrm flipH="false" flipV="false" rot="0">
            <a:off x="9669434" y="6254577"/>
            <a:ext cx="2128356" cy="1722034"/>
          </a:xfrm>
          <a:custGeom>
            <a:avLst/>
            <a:gdLst/>
            <a:ahLst/>
            <a:cxnLst/>
            <a:rect r="r" b="b" t="t" l="l"/>
            <a:pathLst>
              <a:path h="1722034" w="2128356">
                <a:moveTo>
                  <a:pt x="0" y="0"/>
                </a:moveTo>
                <a:lnTo>
                  <a:pt x="2128357" y="0"/>
                </a:lnTo>
                <a:lnTo>
                  <a:pt x="2128357" y="1722033"/>
                </a:lnTo>
                <a:lnTo>
                  <a:pt x="0" y="1722033"/>
                </a:lnTo>
                <a:lnTo>
                  <a:pt x="0" y="0"/>
                </a:lnTo>
                <a:close/>
              </a:path>
            </a:pathLst>
          </a:custGeom>
          <a:blipFill>
            <a:blip r:embed="rId6"/>
            <a:stretch>
              <a:fillRect l="0" t="0" r="0" b="0"/>
            </a:stretch>
          </a:blipFill>
        </p:spPr>
      </p:sp>
      <p:grpSp>
        <p:nvGrpSpPr>
          <p:cNvPr name="Group 15" id="15"/>
          <p:cNvGrpSpPr/>
          <p:nvPr/>
        </p:nvGrpSpPr>
        <p:grpSpPr>
          <a:xfrm rot="0">
            <a:off x="9394915" y="7484128"/>
            <a:ext cx="814539" cy="781865"/>
            <a:chOff x="0" y="0"/>
            <a:chExt cx="204155" cy="195966"/>
          </a:xfrm>
        </p:grpSpPr>
        <p:sp>
          <p:nvSpPr>
            <p:cNvPr name="Freeform 16" id="16"/>
            <p:cNvSpPr/>
            <p:nvPr/>
          </p:nvSpPr>
          <p:spPr>
            <a:xfrm flipH="false" flipV="false" rot="0">
              <a:off x="0" y="0"/>
              <a:ext cx="204155" cy="195966"/>
            </a:xfrm>
            <a:custGeom>
              <a:avLst/>
              <a:gdLst/>
              <a:ahLst/>
              <a:cxnLst/>
              <a:rect r="r" b="b" t="t" l="l"/>
              <a:pathLst>
                <a:path h="195966" w="204155">
                  <a:moveTo>
                    <a:pt x="97983" y="0"/>
                  </a:moveTo>
                  <a:lnTo>
                    <a:pt x="106172" y="0"/>
                  </a:lnTo>
                  <a:cubicBezTo>
                    <a:pt x="132159" y="0"/>
                    <a:pt x="157081" y="10323"/>
                    <a:pt x="175457" y="28699"/>
                  </a:cubicBezTo>
                  <a:cubicBezTo>
                    <a:pt x="193832" y="47074"/>
                    <a:pt x="204155" y="71996"/>
                    <a:pt x="204155" y="97983"/>
                  </a:cubicBezTo>
                  <a:lnTo>
                    <a:pt x="204155" y="97983"/>
                  </a:lnTo>
                  <a:cubicBezTo>
                    <a:pt x="204155" y="152097"/>
                    <a:pt x="160287" y="195966"/>
                    <a:pt x="106172" y="195966"/>
                  </a:cubicBezTo>
                  <a:lnTo>
                    <a:pt x="97983" y="195966"/>
                  </a:lnTo>
                  <a:cubicBezTo>
                    <a:pt x="43868" y="195966"/>
                    <a:pt x="0" y="152097"/>
                    <a:pt x="0" y="97983"/>
                  </a:cubicBezTo>
                  <a:lnTo>
                    <a:pt x="0" y="97983"/>
                  </a:lnTo>
                  <a:cubicBezTo>
                    <a:pt x="0" y="43868"/>
                    <a:pt x="43868" y="0"/>
                    <a:pt x="97983" y="0"/>
                  </a:cubicBezTo>
                  <a:close/>
                </a:path>
              </a:pathLst>
            </a:custGeom>
            <a:solidFill>
              <a:srgbClr val="FFFFFF"/>
            </a:solidFill>
          </p:spPr>
        </p:sp>
        <p:sp>
          <p:nvSpPr>
            <p:cNvPr name="TextBox 17" id="17"/>
            <p:cNvSpPr txBox="true"/>
            <p:nvPr/>
          </p:nvSpPr>
          <p:spPr>
            <a:xfrm>
              <a:off x="0" y="-47625"/>
              <a:ext cx="204155" cy="243591"/>
            </a:xfrm>
            <a:prstGeom prst="rect">
              <a:avLst/>
            </a:prstGeom>
          </p:spPr>
          <p:txBody>
            <a:bodyPr anchor="ctr" rtlCol="false" tIns="50800" lIns="50800" bIns="50800" rIns="50800"/>
            <a:lstStyle/>
            <a:p>
              <a:pPr algn="ctr">
                <a:lnSpc>
                  <a:spcPts val="2100"/>
                </a:lnSpc>
              </a:pPr>
            </a:p>
          </p:txBody>
        </p:sp>
      </p:grpSp>
      <p:sp>
        <p:nvSpPr>
          <p:cNvPr name="Freeform 18" id="18"/>
          <p:cNvSpPr/>
          <p:nvPr/>
        </p:nvSpPr>
        <p:spPr>
          <a:xfrm flipH="false" flipV="true" rot="2944028">
            <a:off x="9492061" y="7669215"/>
            <a:ext cx="657157" cy="486296"/>
          </a:xfrm>
          <a:custGeom>
            <a:avLst/>
            <a:gdLst/>
            <a:ahLst/>
            <a:cxnLst/>
            <a:rect r="r" b="b" t="t" l="l"/>
            <a:pathLst>
              <a:path h="486296" w="657157">
                <a:moveTo>
                  <a:pt x="0" y="486296"/>
                </a:moveTo>
                <a:lnTo>
                  <a:pt x="657157" y="486296"/>
                </a:lnTo>
                <a:lnTo>
                  <a:pt x="657157" y="0"/>
                </a:lnTo>
                <a:lnTo>
                  <a:pt x="0" y="0"/>
                </a:lnTo>
                <a:lnTo>
                  <a:pt x="0" y="486296"/>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13096195" y="6254577"/>
            <a:ext cx="2128356" cy="1722034"/>
          </a:xfrm>
          <a:custGeom>
            <a:avLst/>
            <a:gdLst/>
            <a:ahLst/>
            <a:cxnLst/>
            <a:rect r="r" b="b" t="t" l="l"/>
            <a:pathLst>
              <a:path h="1722034" w="2128356">
                <a:moveTo>
                  <a:pt x="0" y="0"/>
                </a:moveTo>
                <a:lnTo>
                  <a:pt x="2128356" y="0"/>
                </a:lnTo>
                <a:lnTo>
                  <a:pt x="2128356" y="1722033"/>
                </a:lnTo>
                <a:lnTo>
                  <a:pt x="0" y="1722033"/>
                </a:lnTo>
                <a:lnTo>
                  <a:pt x="0" y="0"/>
                </a:lnTo>
                <a:close/>
              </a:path>
            </a:pathLst>
          </a:custGeom>
          <a:blipFill>
            <a:blip r:embed="rId6"/>
            <a:stretch>
              <a:fillRect l="0" t="0" r="0" b="0"/>
            </a:stretch>
          </a:blipFill>
        </p:spPr>
      </p:sp>
      <p:grpSp>
        <p:nvGrpSpPr>
          <p:cNvPr name="Group 20" id="20"/>
          <p:cNvGrpSpPr/>
          <p:nvPr/>
        </p:nvGrpSpPr>
        <p:grpSpPr>
          <a:xfrm rot="0">
            <a:off x="12821675" y="7484128"/>
            <a:ext cx="814539" cy="781865"/>
            <a:chOff x="0" y="0"/>
            <a:chExt cx="204155" cy="195966"/>
          </a:xfrm>
        </p:grpSpPr>
        <p:sp>
          <p:nvSpPr>
            <p:cNvPr name="Freeform 21" id="21"/>
            <p:cNvSpPr/>
            <p:nvPr/>
          </p:nvSpPr>
          <p:spPr>
            <a:xfrm flipH="false" flipV="false" rot="0">
              <a:off x="0" y="0"/>
              <a:ext cx="204155" cy="195966"/>
            </a:xfrm>
            <a:custGeom>
              <a:avLst/>
              <a:gdLst/>
              <a:ahLst/>
              <a:cxnLst/>
              <a:rect r="r" b="b" t="t" l="l"/>
              <a:pathLst>
                <a:path h="195966" w="204155">
                  <a:moveTo>
                    <a:pt x="97983" y="0"/>
                  </a:moveTo>
                  <a:lnTo>
                    <a:pt x="106172" y="0"/>
                  </a:lnTo>
                  <a:cubicBezTo>
                    <a:pt x="132159" y="0"/>
                    <a:pt x="157081" y="10323"/>
                    <a:pt x="175457" y="28699"/>
                  </a:cubicBezTo>
                  <a:cubicBezTo>
                    <a:pt x="193832" y="47074"/>
                    <a:pt x="204155" y="71996"/>
                    <a:pt x="204155" y="97983"/>
                  </a:cubicBezTo>
                  <a:lnTo>
                    <a:pt x="204155" y="97983"/>
                  </a:lnTo>
                  <a:cubicBezTo>
                    <a:pt x="204155" y="152097"/>
                    <a:pt x="160287" y="195966"/>
                    <a:pt x="106172" y="195966"/>
                  </a:cubicBezTo>
                  <a:lnTo>
                    <a:pt x="97983" y="195966"/>
                  </a:lnTo>
                  <a:cubicBezTo>
                    <a:pt x="43868" y="195966"/>
                    <a:pt x="0" y="152097"/>
                    <a:pt x="0" y="97983"/>
                  </a:cubicBezTo>
                  <a:lnTo>
                    <a:pt x="0" y="97983"/>
                  </a:lnTo>
                  <a:cubicBezTo>
                    <a:pt x="0" y="43868"/>
                    <a:pt x="43868" y="0"/>
                    <a:pt x="97983" y="0"/>
                  </a:cubicBezTo>
                  <a:close/>
                </a:path>
              </a:pathLst>
            </a:custGeom>
            <a:solidFill>
              <a:srgbClr val="FFFFFF"/>
            </a:solidFill>
          </p:spPr>
        </p:sp>
        <p:sp>
          <p:nvSpPr>
            <p:cNvPr name="TextBox 22" id="22"/>
            <p:cNvSpPr txBox="true"/>
            <p:nvPr/>
          </p:nvSpPr>
          <p:spPr>
            <a:xfrm>
              <a:off x="0" y="-47625"/>
              <a:ext cx="204155" cy="243591"/>
            </a:xfrm>
            <a:prstGeom prst="rect">
              <a:avLst/>
            </a:prstGeom>
          </p:spPr>
          <p:txBody>
            <a:bodyPr anchor="ctr" rtlCol="false" tIns="50800" lIns="50800" bIns="50800" rIns="50800"/>
            <a:lstStyle/>
            <a:p>
              <a:pPr algn="ctr">
                <a:lnSpc>
                  <a:spcPts val="2100"/>
                </a:lnSpc>
              </a:pPr>
            </a:p>
          </p:txBody>
        </p:sp>
      </p:grpSp>
      <p:sp>
        <p:nvSpPr>
          <p:cNvPr name="Freeform 23" id="23"/>
          <p:cNvSpPr/>
          <p:nvPr/>
        </p:nvSpPr>
        <p:spPr>
          <a:xfrm flipH="false" flipV="false" rot="0">
            <a:off x="12917672" y="7634551"/>
            <a:ext cx="622546" cy="555623"/>
          </a:xfrm>
          <a:custGeom>
            <a:avLst/>
            <a:gdLst/>
            <a:ahLst/>
            <a:cxnLst/>
            <a:rect r="r" b="b" t="t" l="l"/>
            <a:pathLst>
              <a:path h="555623" w="622546">
                <a:moveTo>
                  <a:pt x="0" y="0"/>
                </a:moveTo>
                <a:lnTo>
                  <a:pt x="622546" y="0"/>
                </a:lnTo>
                <a:lnTo>
                  <a:pt x="622546" y="555623"/>
                </a:lnTo>
                <a:lnTo>
                  <a:pt x="0" y="55562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4" id="24"/>
          <p:cNvSpPr txBox="true"/>
          <p:nvPr/>
        </p:nvSpPr>
        <p:spPr>
          <a:xfrm rot="0">
            <a:off x="1028700" y="962025"/>
            <a:ext cx="16230600" cy="981075"/>
          </a:xfrm>
          <a:prstGeom prst="rect">
            <a:avLst/>
          </a:prstGeom>
        </p:spPr>
        <p:txBody>
          <a:bodyPr anchor="t" rtlCol="false" tIns="0" lIns="0" bIns="0" rIns="0">
            <a:spAutoFit/>
          </a:bodyPr>
          <a:lstStyle/>
          <a:p>
            <a:pPr>
              <a:lnSpc>
                <a:spcPts val="7200"/>
              </a:lnSpc>
            </a:pPr>
            <a:r>
              <a:rPr lang="en-US" sz="6000">
                <a:solidFill>
                  <a:srgbClr val="F4F4F4"/>
                </a:solidFill>
                <a:latin typeface="Poppins Bold"/>
              </a:rPr>
              <a:t>Operações sobre diretórios</a:t>
            </a:r>
          </a:p>
        </p:txBody>
      </p:sp>
      <p:sp>
        <p:nvSpPr>
          <p:cNvPr name="TextBox 25" id="25"/>
          <p:cNvSpPr txBox="true"/>
          <p:nvPr/>
        </p:nvSpPr>
        <p:spPr>
          <a:xfrm rot="0">
            <a:off x="2955257" y="4682490"/>
            <a:ext cx="1241375" cy="461010"/>
          </a:xfrm>
          <a:prstGeom prst="rect">
            <a:avLst/>
          </a:prstGeom>
        </p:spPr>
        <p:txBody>
          <a:bodyPr anchor="t" rtlCol="false" tIns="0" lIns="0" bIns="0" rIns="0">
            <a:spAutoFit/>
          </a:bodyPr>
          <a:lstStyle/>
          <a:p>
            <a:pPr algn="ctr">
              <a:lnSpc>
                <a:spcPts val="3509"/>
              </a:lnSpc>
              <a:spcBef>
                <a:spcPct val="0"/>
              </a:spcBef>
            </a:pPr>
            <a:r>
              <a:rPr lang="en-US" sz="2699">
                <a:solidFill>
                  <a:srgbClr val="F4F4F4"/>
                </a:solidFill>
                <a:latin typeface="Poppins"/>
              </a:rPr>
              <a:t>CREATE</a:t>
            </a:r>
          </a:p>
        </p:txBody>
      </p:sp>
      <p:sp>
        <p:nvSpPr>
          <p:cNvPr name="TextBox 26" id="26"/>
          <p:cNvSpPr txBox="true"/>
          <p:nvPr/>
        </p:nvSpPr>
        <p:spPr>
          <a:xfrm rot="0">
            <a:off x="6515119" y="4682490"/>
            <a:ext cx="1103561" cy="461010"/>
          </a:xfrm>
          <a:prstGeom prst="rect">
            <a:avLst/>
          </a:prstGeom>
        </p:spPr>
        <p:txBody>
          <a:bodyPr anchor="t" rtlCol="false" tIns="0" lIns="0" bIns="0" rIns="0">
            <a:spAutoFit/>
          </a:bodyPr>
          <a:lstStyle/>
          <a:p>
            <a:pPr algn="ctr">
              <a:lnSpc>
                <a:spcPts val="3509"/>
              </a:lnSpc>
              <a:spcBef>
                <a:spcPct val="0"/>
              </a:spcBef>
            </a:pPr>
            <a:r>
              <a:rPr lang="en-US" sz="2699">
                <a:solidFill>
                  <a:srgbClr val="F4F4F4"/>
                </a:solidFill>
                <a:latin typeface="Poppins"/>
              </a:rPr>
              <a:t>DELETE</a:t>
            </a:r>
          </a:p>
        </p:txBody>
      </p:sp>
      <p:sp>
        <p:nvSpPr>
          <p:cNvPr name="TextBox 27" id="27"/>
          <p:cNvSpPr txBox="true"/>
          <p:nvPr/>
        </p:nvSpPr>
        <p:spPr>
          <a:xfrm rot="0">
            <a:off x="9918384" y="4682490"/>
            <a:ext cx="1419969" cy="461010"/>
          </a:xfrm>
          <a:prstGeom prst="rect">
            <a:avLst/>
          </a:prstGeom>
        </p:spPr>
        <p:txBody>
          <a:bodyPr anchor="t" rtlCol="false" tIns="0" lIns="0" bIns="0" rIns="0">
            <a:spAutoFit/>
          </a:bodyPr>
          <a:lstStyle/>
          <a:p>
            <a:pPr algn="ctr">
              <a:lnSpc>
                <a:spcPts val="3509"/>
              </a:lnSpc>
              <a:spcBef>
                <a:spcPct val="0"/>
              </a:spcBef>
            </a:pPr>
            <a:r>
              <a:rPr lang="en-US" sz="2699">
                <a:solidFill>
                  <a:srgbClr val="F4F4F4"/>
                </a:solidFill>
                <a:latin typeface="Poppins"/>
              </a:rPr>
              <a:t>OPENDIR</a:t>
            </a:r>
          </a:p>
        </p:txBody>
      </p:sp>
      <p:sp>
        <p:nvSpPr>
          <p:cNvPr name="TextBox 28" id="28"/>
          <p:cNvSpPr txBox="true"/>
          <p:nvPr/>
        </p:nvSpPr>
        <p:spPr>
          <a:xfrm rot="0">
            <a:off x="13414635" y="4682490"/>
            <a:ext cx="1594396" cy="461010"/>
          </a:xfrm>
          <a:prstGeom prst="rect">
            <a:avLst/>
          </a:prstGeom>
        </p:spPr>
        <p:txBody>
          <a:bodyPr anchor="t" rtlCol="false" tIns="0" lIns="0" bIns="0" rIns="0">
            <a:spAutoFit/>
          </a:bodyPr>
          <a:lstStyle/>
          <a:p>
            <a:pPr algn="ctr">
              <a:lnSpc>
                <a:spcPts val="3509"/>
              </a:lnSpc>
              <a:spcBef>
                <a:spcPct val="0"/>
              </a:spcBef>
            </a:pPr>
            <a:r>
              <a:rPr lang="en-US" sz="2699">
                <a:solidFill>
                  <a:srgbClr val="F4F4F4"/>
                </a:solidFill>
                <a:latin typeface="Poppins"/>
              </a:rPr>
              <a:t>CLOSEDIR</a:t>
            </a:r>
          </a:p>
        </p:txBody>
      </p:sp>
      <p:sp>
        <p:nvSpPr>
          <p:cNvPr name="TextBox 29" id="29"/>
          <p:cNvSpPr txBox="true"/>
          <p:nvPr/>
        </p:nvSpPr>
        <p:spPr>
          <a:xfrm rot="0">
            <a:off x="2730715" y="8248398"/>
            <a:ext cx="1463659" cy="481532"/>
          </a:xfrm>
          <a:prstGeom prst="rect">
            <a:avLst/>
          </a:prstGeom>
        </p:spPr>
        <p:txBody>
          <a:bodyPr anchor="t" rtlCol="false" tIns="0" lIns="0" bIns="0" rIns="0">
            <a:spAutoFit/>
          </a:bodyPr>
          <a:lstStyle/>
          <a:p>
            <a:pPr algn="ctr">
              <a:lnSpc>
                <a:spcPts val="3688"/>
              </a:lnSpc>
              <a:spcBef>
                <a:spcPct val="0"/>
              </a:spcBef>
            </a:pPr>
            <a:r>
              <a:rPr lang="en-US" sz="2837">
                <a:solidFill>
                  <a:srgbClr val="F4F4F4"/>
                </a:solidFill>
                <a:latin typeface="Poppins"/>
              </a:rPr>
              <a:t>READDIR</a:t>
            </a:r>
          </a:p>
        </p:txBody>
      </p:sp>
      <p:sp>
        <p:nvSpPr>
          <p:cNvPr name="TextBox 30" id="30"/>
          <p:cNvSpPr txBox="true"/>
          <p:nvPr/>
        </p:nvSpPr>
        <p:spPr>
          <a:xfrm rot="0">
            <a:off x="6466514" y="8248398"/>
            <a:ext cx="1394848" cy="481532"/>
          </a:xfrm>
          <a:prstGeom prst="rect">
            <a:avLst/>
          </a:prstGeom>
        </p:spPr>
        <p:txBody>
          <a:bodyPr anchor="t" rtlCol="false" tIns="0" lIns="0" bIns="0" rIns="0">
            <a:spAutoFit/>
          </a:bodyPr>
          <a:lstStyle/>
          <a:p>
            <a:pPr algn="ctr">
              <a:lnSpc>
                <a:spcPts val="3688"/>
              </a:lnSpc>
              <a:spcBef>
                <a:spcPct val="0"/>
              </a:spcBef>
            </a:pPr>
            <a:r>
              <a:rPr lang="en-US" sz="2837">
                <a:solidFill>
                  <a:srgbClr val="F4F4F4"/>
                </a:solidFill>
                <a:latin typeface="Poppins"/>
              </a:rPr>
              <a:t>RENAME</a:t>
            </a:r>
          </a:p>
        </p:txBody>
      </p:sp>
      <p:sp>
        <p:nvSpPr>
          <p:cNvPr name="TextBox 31" id="31"/>
          <p:cNvSpPr txBox="true"/>
          <p:nvPr/>
        </p:nvSpPr>
        <p:spPr>
          <a:xfrm rot="0">
            <a:off x="10150492" y="8269196"/>
            <a:ext cx="713297" cy="481532"/>
          </a:xfrm>
          <a:prstGeom prst="rect">
            <a:avLst/>
          </a:prstGeom>
        </p:spPr>
        <p:txBody>
          <a:bodyPr anchor="t" rtlCol="false" tIns="0" lIns="0" bIns="0" rIns="0">
            <a:spAutoFit/>
          </a:bodyPr>
          <a:lstStyle/>
          <a:p>
            <a:pPr algn="ctr">
              <a:lnSpc>
                <a:spcPts val="3688"/>
              </a:lnSpc>
              <a:spcBef>
                <a:spcPct val="0"/>
              </a:spcBef>
            </a:pPr>
            <a:r>
              <a:rPr lang="en-US" sz="2837">
                <a:solidFill>
                  <a:srgbClr val="F4F4F4"/>
                </a:solidFill>
                <a:latin typeface="Poppins"/>
              </a:rPr>
              <a:t>LINK</a:t>
            </a:r>
          </a:p>
        </p:txBody>
      </p:sp>
      <p:sp>
        <p:nvSpPr>
          <p:cNvPr name="TextBox 32" id="32"/>
          <p:cNvSpPr txBox="true"/>
          <p:nvPr/>
        </p:nvSpPr>
        <p:spPr>
          <a:xfrm rot="0">
            <a:off x="13329060" y="8269196"/>
            <a:ext cx="1209681" cy="481532"/>
          </a:xfrm>
          <a:prstGeom prst="rect">
            <a:avLst/>
          </a:prstGeom>
        </p:spPr>
        <p:txBody>
          <a:bodyPr anchor="t" rtlCol="false" tIns="0" lIns="0" bIns="0" rIns="0">
            <a:spAutoFit/>
          </a:bodyPr>
          <a:lstStyle/>
          <a:p>
            <a:pPr algn="ctr">
              <a:lnSpc>
                <a:spcPts val="3688"/>
              </a:lnSpc>
              <a:spcBef>
                <a:spcPct val="0"/>
              </a:spcBef>
            </a:pPr>
            <a:r>
              <a:rPr lang="en-US" sz="2837">
                <a:solidFill>
                  <a:srgbClr val="F4F4F4"/>
                </a:solidFill>
                <a:latin typeface="Poppins"/>
              </a:rPr>
              <a:t>UNLINK</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3878657"/>
            <a:ext cx="18288000" cy="6408343"/>
          </a:xfrm>
          <a:prstGeom prst="rect">
            <a:avLst/>
          </a:prstGeom>
          <a:solidFill>
            <a:srgbClr val="191919"/>
          </a:solidFill>
        </p:spPr>
      </p:sp>
      <p:sp>
        <p:nvSpPr>
          <p:cNvPr name="Freeform 3" id="3"/>
          <p:cNvSpPr/>
          <p:nvPr/>
        </p:nvSpPr>
        <p:spPr>
          <a:xfrm flipH="false" flipV="false" rot="0">
            <a:off x="1497944" y="6482851"/>
            <a:ext cx="2296565" cy="1199955"/>
          </a:xfrm>
          <a:custGeom>
            <a:avLst/>
            <a:gdLst/>
            <a:ahLst/>
            <a:cxnLst/>
            <a:rect r="r" b="b" t="t" l="l"/>
            <a:pathLst>
              <a:path h="1199955" w="2296565">
                <a:moveTo>
                  <a:pt x="0" y="0"/>
                </a:moveTo>
                <a:lnTo>
                  <a:pt x="2296565" y="0"/>
                </a:lnTo>
                <a:lnTo>
                  <a:pt x="2296565" y="1199955"/>
                </a:lnTo>
                <a:lnTo>
                  <a:pt x="0" y="11999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626657" y="6335213"/>
            <a:ext cx="1114626" cy="1495230"/>
          </a:xfrm>
          <a:custGeom>
            <a:avLst/>
            <a:gdLst/>
            <a:ahLst/>
            <a:cxnLst/>
            <a:rect r="r" b="b" t="t" l="l"/>
            <a:pathLst>
              <a:path h="1495230" w="1114626">
                <a:moveTo>
                  <a:pt x="0" y="0"/>
                </a:moveTo>
                <a:lnTo>
                  <a:pt x="1114626" y="0"/>
                </a:lnTo>
                <a:lnTo>
                  <a:pt x="1114626" y="1495230"/>
                </a:lnTo>
                <a:lnTo>
                  <a:pt x="0" y="1495230"/>
                </a:lnTo>
                <a:lnTo>
                  <a:pt x="0" y="0"/>
                </a:lnTo>
                <a:close/>
              </a:path>
            </a:pathLst>
          </a:custGeom>
          <a:blipFill>
            <a:blip r:embed="rId4"/>
            <a:stretch>
              <a:fillRect l="0" t="0" r="0" b="0"/>
            </a:stretch>
          </a:blipFill>
        </p:spPr>
      </p:sp>
      <p:sp>
        <p:nvSpPr>
          <p:cNvPr name="Freeform 5" id="5"/>
          <p:cNvSpPr/>
          <p:nvPr/>
        </p:nvSpPr>
        <p:spPr>
          <a:xfrm flipH="false" flipV="false" rot="0">
            <a:off x="10981530" y="6187576"/>
            <a:ext cx="1642868" cy="1642868"/>
          </a:xfrm>
          <a:custGeom>
            <a:avLst/>
            <a:gdLst/>
            <a:ahLst/>
            <a:cxnLst/>
            <a:rect r="r" b="b" t="t" l="l"/>
            <a:pathLst>
              <a:path h="1642868" w="1642868">
                <a:moveTo>
                  <a:pt x="0" y="0"/>
                </a:moveTo>
                <a:lnTo>
                  <a:pt x="1642868" y="0"/>
                </a:lnTo>
                <a:lnTo>
                  <a:pt x="1642868" y="1642867"/>
                </a:lnTo>
                <a:lnTo>
                  <a:pt x="0" y="1642867"/>
                </a:lnTo>
                <a:lnTo>
                  <a:pt x="0" y="0"/>
                </a:lnTo>
                <a:close/>
              </a:path>
            </a:pathLst>
          </a:custGeom>
          <a:blipFill>
            <a:blip r:embed="rId5"/>
            <a:stretch>
              <a:fillRect l="0" t="0" r="0" b="0"/>
            </a:stretch>
          </a:blipFill>
        </p:spPr>
      </p:sp>
      <p:sp>
        <p:nvSpPr>
          <p:cNvPr name="Freeform 6" id="6"/>
          <p:cNvSpPr/>
          <p:nvPr/>
        </p:nvSpPr>
        <p:spPr>
          <a:xfrm flipH="false" flipV="false" rot="0">
            <a:off x="14665785" y="6187576"/>
            <a:ext cx="1642868" cy="1642868"/>
          </a:xfrm>
          <a:custGeom>
            <a:avLst/>
            <a:gdLst/>
            <a:ahLst/>
            <a:cxnLst/>
            <a:rect r="r" b="b" t="t" l="l"/>
            <a:pathLst>
              <a:path h="1642868" w="1642868">
                <a:moveTo>
                  <a:pt x="0" y="0"/>
                </a:moveTo>
                <a:lnTo>
                  <a:pt x="1642868" y="0"/>
                </a:lnTo>
                <a:lnTo>
                  <a:pt x="1642868" y="1642867"/>
                </a:lnTo>
                <a:lnTo>
                  <a:pt x="0" y="16428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776154" y="2268932"/>
            <a:ext cx="16803037" cy="1000125"/>
          </a:xfrm>
          <a:prstGeom prst="rect">
            <a:avLst/>
          </a:prstGeom>
        </p:spPr>
        <p:txBody>
          <a:bodyPr anchor="t" rtlCol="false" tIns="0" lIns="0" bIns="0" rIns="0">
            <a:spAutoFit/>
          </a:bodyPr>
          <a:lstStyle/>
          <a:p>
            <a:pPr>
              <a:lnSpc>
                <a:spcPts val="7560"/>
              </a:lnSpc>
            </a:pPr>
            <a:r>
              <a:rPr lang="en-US" sz="6300">
                <a:solidFill>
                  <a:srgbClr val="191919"/>
                </a:solidFill>
                <a:latin typeface="Poppins Bold"/>
              </a:rPr>
              <a:t>Implementação Do Sistema De Arquivos </a:t>
            </a:r>
          </a:p>
        </p:txBody>
      </p:sp>
      <p:sp>
        <p:nvSpPr>
          <p:cNvPr name="TextBox 8" id="8"/>
          <p:cNvSpPr txBox="true"/>
          <p:nvPr/>
        </p:nvSpPr>
        <p:spPr>
          <a:xfrm rot="0">
            <a:off x="1028700" y="4348272"/>
            <a:ext cx="16039223" cy="960121"/>
          </a:xfrm>
          <a:prstGeom prst="rect">
            <a:avLst/>
          </a:prstGeom>
        </p:spPr>
        <p:txBody>
          <a:bodyPr anchor="t" rtlCol="false" tIns="0" lIns="0" bIns="0" rIns="0">
            <a:spAutoFit/>
          </a:bodyPr>
          <a:lstStyle/>
          <a:p>
            <a:pPr algn="just">
              <a:lnSpc>
                <a:spcPts val="3779"/>
              </a:lnSpc>
              <a:spcBef>
                <a:spcPct val="0"/>
              </a:spcBef>
            </a:pPr>
            <a:r>
              <a:rPr lang="en-US" sz="2699">
                <a:solidFill>
                  <a:srgbClr val="FFFFFF"/>
                </a:solidFill>
                <a:latin typeface="Poppins"/>
              </a:rPr>
              <a:t>É a maneira como os dados são</a:t>
            </a:r>
            <a:r>
              <a:rPr lang="en-US" sz="2699">
                <a:solidFill>
                  <a:srgbClr val="FFFFFF"/>
                </a:solidFill>
                <a:latin typeface="Poppins"/>
              </a:rPr>
              <a:t> organizados e estruturados em um dispositivo de armazenamento.</a:t>
            </a:r>
          </a:p>
        </p:txBody>
      </p:sp>
      <p:sp>
        <p:nvSpPr>
          <p:cNvPr name="TextBox 9" id="9"/>
          <p:cNvSpPr txBox="true"/>
          <p:nvPr/>
        </p:nvSpPr>
        <p:spPr>
          <a:xfrm rot="0">
            <a:off x="2641652" y="7920931"/>
            <a:ext cx="504047" cy="481532"/>
          </a:xfrm>
          <a:prstGeom prst="rect">
            <a:avLst/>
          </a:prstGeom>
        </p:spPr>
        <p:txBody>
          <a:bodyPr anchor="t" rtlCol="false" tIns="0" lIns="0" bIns="0" rIns="0">
            <a:spAutoFit/>
          </a:bodyPr>
          <a:lstStyle/>
          <a:p>
            <a:pPr algn="ctr">
              <a:lnSpc>
                <a:spcPts val="3688"/>
              </a:lnSpc>
              <a:spcBef>
                <a:spcPct val="0"/>
              </a:spcBef>
            </a:pPr>
            <a:r>
              <a:rPr lang="en-US" sz="2837">
                <a:solidFill>
                  <a:srgbClr val="F4F4F4"/>
                </a:solidFill>
                <a:latin typeface="Poppins"/>
              </a:rPr>
              <a:t>HD</a:t>
            </a:r>
          </a:p>
        </p:txBody>
      </p:sp>
      <p:sp>
        <p:nvSpPr>
          <p:cNvPr name="TextBox 10" id="10"/>
          <p:cNvSpPr txBox="true"/>
          <p:nvPr/>
        </p:nvSpPr>
        <p:spPr>
          <a:xfrm rot="0">
            <a:off x="5318309" y="7920931"/>
            <a:ext cx="3731323" cy="481532"/>
          </a:xfrm>
          <a:prstGeom prst="rect">
            <a:avLst/>
          </a:prstGeom>
        </p:spPr>
        <p:txBody>
          <a:bodyPr anchor="t" rtlCol="false" tIns="0" lIns="0" bIns="0" rIns="0">
            <a:spAutoFit/>
          </a:bodyPr>
          <a:lstStyle/>
          <a:p>
            <a:pPr algn="ctr">
              <a:lnSpc>
                <a:spcPts val="3688"/>
              </a:lnSpc>
              <a:spcBef>
                <a:spcPct val="0"/>
              </a:spcBef>
            </a:pPr>
            <a:r>
              <a:rPr lang="en-US" sz="2837">
                <a:solidFill>
                  <a:srgbClr val="F4F4F4"/>
                </a:solidFill>
                <a:latin typeface="Poppins"/>
              </a:rPr>
              <a:t>CARTÃO DE MEMÓRIA</a:t>
            </a:r>
          </a:p>
        </p:txBody>
      </p:sp>
      <p:sp>
        <p:nvSpPr>
          <p:cNvPr name="TextBox 11" id="11"/>
          <p:cNvSpPr txBox="true"/>
          <p:nvPr/>
        </p:nvSpPr>
        <p:spPr>
          <a:xfrm rot="0">
            <a:off x="10573432" y="7920931"/>
            <a:ext cx="1637253" cy="481532"/>
          </a:xfrm>
          <a:prstGeom prst="rect">
            <a:avLst/>
          </a:prstGeom>
        </p:spPr>
        <p:txBody>
          <a:bodyPr anchor="t" rtlCol="false" tIns="0" lIns="0" bIns="0" rIns="0">
            <a:spAutoFit/>
          </a:bodyPr>
          <a:lstStyle/>
          <a:p>
            <a:pPr algn="ctr">
              <a:lnSpc>
                <a:spcPts val="3688"/>
              </a:lnSpc>
              <a:spcBef>
                <a:spcPct val="0"/>
              </a:spcBef>
            </a:pPr>
            <a:r>
              <a:rPr lang="en-US" sz="2837">
                <a:solidFill>
                  <a:srgbClr val="F4F4F4"/>
                </a:solidFill>
                <a:latin typeface="Poppins"/>
              </a:rPr>
              <a:t>PENDRIVE</a:t>
            </a:r>
          </a:p>
        </p:txBody>
      </p:sp>
      <p:sp>
        <p:nvSpPr>
          <p:cNvPr name="TextBox 12" id="12"/>
          <p:cNvSpPr txBox="true"/>
          <p:nvPr/>
        </p:nvSpPr>
        <p:spPr>
          <a:xfrm rot="0">
            <a:off x="15218000" y="7920931"/>
            <a:ext cx="532823" cy="481532"/>
          </a:xfrm>
          <a:prstGeom prst="rect">
            <a:avLst/>
          </a:prstGeom>
        </p:spPr>
        <p:txBody>
          <a:bodyPr anchor="t" rtlCol="false" tIns="0" lIns="0" bIns="0" rIns="0">
            <a:spAutoFit/>
          </a:bodyPr>
          <a:lstStyle/>
          <a:p>
            <a:pPr algn="ctr">
              <a:lnSpc>
                <a:spcPts val="3688"/>
              </a:lnSpc>
              <a:spcBef>
                <a:spcPct val="0"/>
              </a:spcBef>
            </a:pPr>
            <a:r>
              <a:rPr lang="en-US" sz="2837">
                <a:solidFill>
                  <a:srgbClr val="F4F4F4"/>
                </a:solidFill>
                <a:latin typeface="Poppins"/>
              </a:rPr>
              <a:t>CD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3878657"/>
            <a:ext cx="18288000" cy="6408343"/>
          </a:xfrm>
          <a:prstGeom prst="rect">
            <a:avLst/>
          </a:prstGeom>
          <a:solidFill>
            <a:srgbClr val="191919"/>
          </a:solidFill>
        </p:spPr>
      </p:sp>
      <p:sp>
        <p:nvSpPr>
          <p:cNvPr name="AutoShape 3" id="3"/>
          <p:cNvSpPr/>
          <p:nvPr/>
        </p:nvSpPr>
        <p:spPr>
          <a:xfrm rot="0">
            <a:off x="1028700" y="7104894"/>
            <a:ext cx="4817266" cy="0"/>
          </a:xfrm>
          <a:prstGeom prst="line">
            <a:avLst/>
          </a:prstGeom>
          <a:ln cap="flat" w="47625">
            <a:solidFill>
              <a:srgbClr val="F4F4F4"/>
            </a:solidFill>
            <a:prstDash val="solid"/>
            <a:headEnd type="none" len="sm" w="sm"/>
            <a:tailEnd type="none" len="sm" w="sm"/>
          </a:ln>
        </p:spPr>
      </p:sp>
      <p:sp>
        <p:nvSpPr>
          <p:cNvPr name="AutoShape 4" id="4"/>
          <p:cNvSpPr/>
          <p:nvPr/>
        </p:nvSpPr>
        <p:spPr>
          <a:xfrm rot="0">
            <a:off x="6941963" y="7104894"/>
            <a:ext cx="4817266" cy="0"/>
          </a:xfrm>
          <a:prstGeom prst="line">
            <a:avLst/>
          </a:prstGeom>
          <a:ln cap="flat" w="47625">
            <a:solidFill>
              <a:srgbClr val="F4F4F4"/>
            </a:solidFill>
            <a:prstDash val="solid"/>
            <a:headEnd type="none" len="sm" w="sm"/>
            <a:tailEnd type="none" len="sm" w="sm"/>
          </a:ln>
        </p:spPr>
      </p:sp>
      <p:sp>
        <p:nvSpPr>
          <p:cNvPr name="AutoShape 5" id="5"/>
          <p:cNvSpPr/>
          <p:nvPr/>
        </p:nvSpPr>
        <p:spPr>
          <a:xfrm rot="0">
            <a:off x="12479364" y="7104894"/>
            <a:ext cx="4817266" cy="0"/>
          </a:xfrm>
          <a:prstGeom prst="line">
            <a:avLst/>
          </a:prstGeom>
          <a:ln cap="flat" w="47625">
            <a:solidFill>
              <a:srgbClr val="F4F4F4"/>
            </a:solidFill>
            <a:prstDash val="solid"/>
            <a:headEnd type="none" len="sm" w="sm"/>
            <a:tailEnd type="none" len="sm" w="sm"/>
          </a:ln>
        </p:spPr>
      </p:sp>
      <p:sp>
        <p:nvSpPr>
          <p:cNvPr name="Freeform 6" id="6"/>
          <p:cNvSpPr/>
          <p:nvPr/>
        </p:nvSpPr>
        <p:spPr>
          <a:xfrm flipH="false" flipV="false" rot="0">
            <a:off x="1028700" y="5741737"/>
            <a:ext cx="1345382" cy="1039308"/>
          </a:xfrm>
          <a:custGeom>
            <a:avLst/>
            <a:gdLst/>
            <a:ahLst/>
            <a:cxnLst/>
            <a:rect r="r" b="b" t="t" l="l"/>
            <a:pathLst>
              <a:path h="1039308" w="1345382">
                <a:moveTo>
                  <a:pt x="0" y="0"/>
                </a:moveTo>
                <a:lnTo>
                  <a:pt x="1345382" y="0"/>
                </a:lnTo>
                <a:lnTo>
                  <a:pt x="1345382" y="1039307"/>
                </a:lnTo>
                <a:lnTo>
                  <a:pt x="0" y="1039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941963" y="5741737"/>
            <a:ext cx="1264546" cy="1264546"/>
          </a:xfrm>
          <a:custGeom>
            <a:avLst/>
            <a:gdLst/>
            <a:ahLst/>
            <a:cxnLst/>
            <a:rect r="r" b="b" t="t" l="l"/>
            <a:pathLst>
              <a:path h="1264546" w="1264546">
                <a:moveTo>
                  <a:pt x="0" y="0"/>
                </a:moveTo>
                <a:lnTo>
                  <a:pt x="1264546" y="0"/>
                </a:lnTo>
                <a:lnTo>
                  <a:pt x="1264546" y="1264546"/>
                </a:lnTo>
                <a:lnTo>
                  <a:pt x="0" y="1264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441600" y="5607687"/>
            <a:ext cx="1634259" cy="1307407"/>
          </a:xfrm>
          <a:custGeom>
            <a:avLst/>
            <a:gdLst/>
            <a:ahLst/>
            <a:cxnLst/>
            <a:rect r="r" b="b" t="t" l="l"/>
            <a:pathLst>
              <a:path h="1307407" w="1634259">
                <a:moveTo>
                  <a:pt x="0" y="0"/>
                </a:moveTo>
                <a:lnTo>
                  <a:pt x="1634259" y="0"/>
                </a:lnTo>
                <a:lnTo>
                  <a:pt x="1634259" y="1307407"/>
                </a:lnTo>
                <a:lnTo>
                  <a:pt x="0" y="13074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028700" y="2287126"/>
            <a:ext cx="16230600" cy="1304925"/>
          </a:xfrm>
          <a:prstGeom prst="rect">
            <a:avLst/>
          </a:prstGeom>
        </p:spPr>
        <p:txBody>
          <a:bodyPr anchor="t" rtlCol="false" tIns="0" lIns="0" bIns="0" rIns="0">
            <a:spAutoFit/>
          </a:bodyPr>
          <a:lstStyle/>
          <a:p>
            <a:pPr>
              <a:lnSpc>
                <a:spcPts val="9600"/>
              </a:lnSpc>
            </a:pPr>
            <a:r>
              <a:rPr lang="en-US" sz="8000">
                <a:solidFill>
                  <a:srgbClr val="191919"/>
                </a:solidFill>
                <a:latin typeface="Poppins Bold"/>
              </a:rPr>
              <a:t>O que são arquivos? </a:t>
            </a:r>
          </a:p>
        </p:txBody>
      </p:sp>
      <p:grpSp>
        <p:nvGrpSpPr>
          <p:cNvPr name="Group 10" id="10"/>
          <p:cNvGrpSpPr/>
          <p:nvPr/>
        </p:nvGrpSpPr>
        <p:grpSpPr>
          <a:xfrm rot="0">
            <a:off x="1028700" y="7476837"/>
            <a:ext cx="4689823" cy="1432731"/>
            <a:chOff x="0" y="0"/>
            <a:chExt cx="6253098" cy="1910308"/>
          </a:xfrm>
        </p:grpSpPr>
        <p:sp>
          <p:nvSpPr>
            <p:cNvPr name="TextBox 11" id="11"/>
            <p:cNvSpPr txBox="true"/>
            <p:nvPr/>
          </p:nvSpPr>
          <p:spPr>
            <a:xfrm rot="0">
              <a:off x="0" y="-57150"/>
              <a:ext cx="6253098" cy="619336"/>
            </a:xfrm>
            <a:prstGeom prst="rect">
              <a:avLst/>
            </a:prstGeom>
          </p:spPr>
          <p:txBody>
            <a:bodyPr anchor="t" rtlCol="false" tIns="0" lIns="0" bIns="0" rIns="0">
              <a:spAutoFit/>
            </a:bodyPr>
            <a:lstStyle/>
            <a:p>
              <a:pPr>
                <a:lnSpc>
                  <a:spcPts val="3640"/>
                </a:lnSpc>
              </a:pPr>
              <a:r>
                <a:rPr lang="en-US" sz="2800">
                  <a:solidFill>
                    <a:srgbClr val="F4F4F4"/>
                  </a:solidFill>
                  <a:latin typeface="Poppins Bold"/>
                </a:rPr>
                <a:t>Onde são armazenados?</a:t>
              </a:r>
            </a:p>
          </p:txBody>
        </p:sp>
        <p:sp>
          <p:nvSpPr>
            <p:cNvPr name="TextBox 12" id="12"/>
            <p:cNvSpPr txBox="true"/>
            <p:nvPr/>
          </p:nvSpPr>
          <p:spPr>
            <a:xfrm rot="0">
              <a:off x="0" y="930228"/>
              <a:ext cx="6253098" cy="980228"/>
            </a:xfrm>
            <a:prstGeom prst="rect">
              <a:avLst/>
            </a:prstGeom>
          </p:spPr>
          <p:txBody>
            <a:bodyPr anchor="t" rtlCol="false" tIns="0" lIns="0" bIns="0" rIns="0">
              <a:spAutoFit/>
            </a:bodyPr>
            <a:lstStyle/>
            <a:p>
              <a:pPr>
                <a:lnSpc>
                  <a:spcPts val="2990"/>
                </a:lnSpc>
              </a:pPr>
              <a:r>
                <a:rPr lang="en-US" sz="2300">
                  <a:solidFill>
                    <a:srgbClr val="F4F4F4"/>
                  </a:solidFill>
                  <a:latin typeface="Poppins"/>
                </a:rPr>
                <a:t>Em dispositivos físicos do computador</a:t>
              </a:r>
            </a:p>
          </p:txBody>
        </p:sp>
      </p:grpSp>
      <p:grpSp>
        <p:nvGrpSpPr>
          <p:cNvPr name="Group 13" id="13"/>
          <p:cNvGrpSpPr/>
          <p:nvPr/>
        </p:nvGrpSpPr>
        <p:grpSpPr>
          <a:xfrm rot="0">
            <a:off x="6941963" y="7476837"/>
            <a:ext cx="4594573" cy="1468291"/>
            <a:chOff x="0" y="0"/>
            <a:chExt cx="6126098" cy="1957721"/>
          </a:xfrm>
        </p:grpSpPr>
        <p:sp>
          <p:nvSpPr>
            <p:cNvPr name="TextBox 14" id="14"/>
            <p:cNvSpPr txBox="true"/>
            <p:nvPr/>
          </p:nvSpPr>
          <p:spPr>
            <a:xfrm rot="0">
              <a:off x="0" y="-57150"/>
              <a:ext cx="6126098" cy="666750"/>
            </a:xfrm>
            <a:prstGeom prst="rect">
              <a:avLst/>
            </a:prstGeom>
          </p:spPr>
          <p:txBody>
            <a:bodyPr anchor="t" rtlCol="false" tIns="0" lIns="0" bIns="0" rIns="0">
              <a:spAutoFit/>
            </a:bodyPr>
            <a:lstStyle/>
            <a:p>
              <a:pPr>
                <a:lnSpc>
                  <a:spcPts val="3900"/>
                </a:lnSpc>
              </a:pPr>
              <a:r>
                <a:rPr lang="en-US" sz="3000">
                  <a:solidFill>
                    <a:srgbClr val="F4F4F4"/>
                  </a:solidFill>
                  <a:latin typeface="Poppins Bold"/>
                </a:rPr>
                <a:t>É constituído pelo que?</a:t>
              </a:r>
            </a:p>
          </p:txBody>
        </p:sp>
        <p:sp>
          <p:nvSpPr>
            <p:cNvPr name="TextBox 15" id="15"/>
            <p:cNvSpPr txBox="true"/>
            <p:nvPr/>
          </p:nvSpPr>
          <p:spPr>
            <a:xfrm rot="0">
              <a:off x="0" y="977641"/>
              <a:ext cx="6126098" cy="980228"/>
            </a:xfrm>
            <a:prstGeom prst="rect">
              <a:avLst/>
            </a:prstGeom>
          </p:spPr>
          <p:txBody>
            <a:bodyPr anchor="t" rtlCol="false" tIns="0" lIns="0" bIns="0" rIns="0">
              <a:spAutoFit/>
            </a:bodyPr>
            <a:lstStyle/>
            <a:p>
              <a:pPr>
                <a:lnSpc>
                  <a:spcPts val="2990"/>
                </a:lnSpc>
              </a:pPr>
              <a:r>
                <a:rPr lang="en-US" sz="2300">
                  <a:solidFill>
                    <a:srgbClr val="F4F4F4"/>
                  </a:solidFill>
                  <a:latin typeface="Poppins"/>
                </a:rPr>
                <a:t>Informações logicamente relacionadas</a:t>
              </a:r>
            </a:p>
          </p:txBody>
        </p:sp>
      </p:grpSp>
      <p:grpSp>
        <p:nvGrpSpPr>
          <p:cNvPr name="Group 16" id="16"/>
          <p:cNvGrpSpPr/>
          <p:nvPr/>
        </p:nvGrpSpPr>
        <p:grpSpPr>
          <a:xfrm rot="0">
            <a:off x="12441600" y="7476837"/>
            <a:ext cx="4626323" cy="1122851"/>
            <a:chOff x="0" y="0"/>
            <a:chExt cx="6168431" cy="1497134"/>
          </a:xfrm>
        </p:grpSpPr>
        <p:sp>
          <p:nvSpPr>
            <p:cNvPr name="TextBox 17" id="17"/>
            <p:cNvSpPr txBox="true"/>
            <p:nvPr/>
          </p:nvSpPr>
          <p:spPr>
            <a:xfrm rot="0">
              <a:off x="0" y="-57150"/>
              <a:ext cx="6168431" cy="701463"/>
            </a:xfrm>
            <a:prstGeom prst="rect">
              <a:avLst/>
            </a:prstGeom>
          </p:spPr>
          <p:txBody>
            <a:bodyPr anchor="t" rtlCol="false" tIns="0" lIns="0" bIns="0" rIns="0">
              <a:spAutoFit/>
            </a:bodyPr>
            <a:lstStyle/>
            <a:p>
              <a:pPr>
                <a:lnSpc>
                  <a:spcPts val="4160"/>
                </a:lnSpc>
              </a:pPr>
              <a:r>
                <a:rPr lang="en-US" sz="3200">
                  <a:solidFill>
                    <a:srgbClr val="F4F4F4"/>
                  </a:solidFill>
                  <a:latin typeface="Poppins Bold"/>
                </a:rPr>
                <a:t>O que representa?</a:t>
              </a:r>
            </a:p>
          </p:txBody>
        </p:sp>
        <p:sp>
          <p:nvSpPr>
            <p:cNvPr name="TextBox 18" id="18"/>
            <p:cNvSpPr txBox="true"/>
            <p:nvPr/>
          </p:nvSpPr>
          <p:spPr>
            <a:xfrm rot="0">
              <a:off x="0" y="1012355"/>
              <a:ext cx="6168431" cy="484928"/>
            </a:xfrm>
            <a:prstGeom prst="rect">
              <a:avLst/>
            </a:prstGeom>
          </p:spPr>
          <p:txBody>
            <a:bodyPr anchor="t" rtlCol="false" tIns="0" lIns="0" bIns="0" rIns="0">
              <a:spAutoFit/>
            </a:bodyPr>
            <a:lstStyle/>
            <a:p>
              <a:pPr>
                <a:lnSpc>
                  <a:spcPts val="2990"/>
                </a:lnSpc>
              </a:pPr>
              <a:r>
                <a:rPr lang="en-US" sz="2300">
                  <a:solidFill>
                    <a:srgbClr val="F4F4F4"/>
                  </a:solidFill>
                  <a:latin typeface="Poppins"/>
                </a:rPr>
                <a:t>Programas ou dados</a:t>
              </a:r>
            </a:p>
          </p:txBody>
        </p:sp>
      </p:grpSp>
      <p:sp>
        <p:nvSpPr>
          <p:cNvPr name="TextBox 19" id="19"/>
          <p:cNvSpPr txBox="true"/>
          <p:nvPr/>
        </p:nvSpPr>
        <p:spPr>
          <a:xfrm rot="0">
            <a:off x="1028700" y="4109013"/>
            <a:ext cx="16039223" cy="915036"/>
          </a:xfrm>
          <a:prstGeom prst="rect">
            <a:avLst/>
          </a:prstGeom>
        </p:spPr>
        <p:txBody>
          <a:bodyPr anchor="t" rtlCol="false" tIns="0" lIns="0" bIns="0" rIns="0">
            <a:spAutoFit/>
          </a:bodyPr>
          <a:lstStyle/>
          <a:p>
            <a:pPr algn="ctr">
              <a:lnSpc>
                <a:spcPts val="3639"/>
              </a:lnSpc>
              <a:spcBef>
                <a:spcPct val="0"/>
              </a:spcBef>
            </a:pPr>
          </a:p>
          <a:p>
            <a:pPr>
              <a:lnSpc>
                <a:spcPts val="3639"/>
              </a:lnSpc>
              <a:spcBef>
                <a:spcPct val="0"/>
              </a:spcBef>
            </a:pPr>
            <a:r>
              <a:rPr lang="en-US" sz="2599">
                <a:solidFill>
                  <a:srgbClr val="FFFFFF"/>
                </a:solidFill>
                <a:latin typeface="Poppins"/>
              </a:rPr>
              <a:t>Arquivos são conjuntos de informações armazenadas em um meio de armazenamento</a:t>
            </a:r>
          </a:p>
        </p:txBody>
      </p:sp>
    </p:spTree>
  </p:cSld>
  <p:clrMapOvr>
    <a:masterClrMapping/>
  </p:clrMapOvr>
</p:sld>
</file>

<file path=ppt/slides/slide40.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0"/>
            <a:ext cx="18288000" cy="4163365"/>
          </a:xfrm>
          <a:prstGeom prst="rect">
            <a:avLst/>
          </a:prstGeom>
          <a:solidFill>
            <a:srgbClr val="F4F4F4"/>
          </a:solidFill>
        </p:spPr>
      </p:sp>
      <p:sp>
        <p:nvSpPr>
          <p:cNvPr name="AutoShape 3" id="3"/>
          <p:cNvSpPr/>
          <p:nvPr/>
        </p:nvSpPr>
        <p:spPr>
          <a:xfrm rot="0">
            <a:off x="16890139" y="0"/>
            <a:ext cx="1397861" cy="1387788"/>
          </a:xfrm>
          <a:prstGeom prst="rect">
            <a:avLst/>
          </a:prstGeom>
          <a:solidFill>
            <a:srgbClr val="FADB7A"/>
          </a:solidFill>
        </p:spPr>
      </p:sp>
      <p:sp>
        <p:nvSpPr>
          <p:cNvPr name="AutoShape 4" id="4"/>
          <p:cNvSpPr/>
          <p:nvPr/>
        </p:nvSpPr>
        <p:spPr>
          <a:xfrm rot="0">
            <a:off x="16890139" y="2775577"/>
            <a:ext cx="1397861" cy="1387788"/>
          </a:xfrm>
          <a:prstGeom prst="rect">
            <a:avLst/>
          </a:prstGeom>
          <a:solidFill>
            <a:srgbClr val="F4A100"/>
          </a:solidFill>
        </p:spPr>
      </p:sp>
      <p:sp>
        <p:nvSpPr>
          <p:cNvPr name="AutoShape 5" id="5"/>
          <p:cNvSpPr/>
          <p:nvPr/>
        </p:nvSpPr>
        <p:spPr>
          <a:xfrm rot="0">
            <a:off x="15492278" y="1387788"/>
            <a:ext cx="1397861" cy="1387788"/>
          </a:xfrm>
          <a:prstGeom prst="rect">
            <a:avLst/>
          </a:prstGeom>
          <a:solidFill>
            <a:srgbClr val="EFC136"/>
          </a:solidFill>
        </p:spPr>
      </p:sp>
      <p:sp>
        <p:nvSpPr>
          <p:cNvPr name="AutoShape 6" id="6"/>
          <p:cNvSpPr/>
          <p:nvPr/>
        </p:nvSpPr>
        <p:spPr>
          <a:xfrm rot="0">
            <a:off x="14094417" y="2775577"/>
            <a:ext cx="1397861" cy="1387788"/>
          </a:xfrm>
          <a:prstGeom prst="rect">
            <a:avLst/>
          </a:prstGeom>
          <a:solidFill>
            <a:srgbClr val="F4A100"/>
          </a:solidFill>
        </p:spPr>
      </p:sp>
      <p:sp>
        <p:nvSpPr>
          <p:cNvPr name="TextBox 7" id="7"/>
          <p:cNvSpPr txBox="true"/>
          <p:nvPr/>
        </p:nvSpPr>
        <p:spPr>
          <a:xfrm rot="0">
            <a:off x="2940592" y="9002974"/>
            <a:ext cx="2089578" cy="899160"/>
          </a:xfrm>
          <a:prstGeom prst="rect">
            <a:avLst/>
          </a:prstGeom>
        </p:spPr>
        <p:txBody>
          <a:bodyPr anchor="t" rtlCol="false" tIns="0" lIns="0" bIns="0" rIns="0">
            <a:spAutoFit/>
          </a:bodyPr>
          <a:lstStyle/>
          <a:p>
            <a:pPr algn="ctr">
              <a:lnSpc>
                <a:spcPts val="3509"/>
              </a:lnSpc>
            </a:pPr>
            <a:r>
              <a:rPr lang="en-US" sz="2699">
                <a:solidFill>
                  <a:srgbClr val="FFFFFF"/>
                </a:solidFill>
                <a:latin typeface="Poppins"/>
              </a:rPr>
              <a:t>ARQUIVO A</a:t>
            </a:r>
          </a:p>
          <a:p>
            <a:pPr algn="l">
              <a:lnSpc>
                <a:spcPts val="3509"/>
              </a:lnSpc>
              <a:spcBef>
                <a:spcPct val="0"/>
              </a:spcBef>
            </a:pPr>
            <a:r>
              <a:rPr lang="en-US" sz="2699">
                <a:solidFill>
                  <a:srgbClr val="FFFFFF"/>
                </a:solidFill>
                <a:latin typeface="Poppins"/>
              </a:rPr>
              <a:t>(5 BLOCOS)</a:t>
            </a:r>
          </a:p>
        </p:txBody>
      </p:sp>
      <p:grpSp>
        <p:nvGrpSpPr>
          <p:cNvPr name="Group 8" id="8"/>
          <p:cNvGrpSpPr/>
          <p:nvPr/>
        </p:nvGrpSpPr>
        <p:grpSpPr>
          <a:xfrm rot="0">
            <a:off x="1247734" y="6691438"/>
            <a:ext cx="1095059" cy="1031851"/>
            <a:chOff x="0" y="0"/>
            <a:chExt cx="288411" cy="271763"/>
          </a:xfrm>
        </p:grpSpPr>
        <p:sp>
          <p:nvSpPr>
            <p:cNvPr name="Freeform 9" id="9"/>
            <p:cNvSpPr/>
            <p:nvPr/>
          </p:nvSpPr>
          <p:spPr>
            <a:xfrm flipH="false" flipV="false" rot="0">
              <a:off x="0" y="0"/>
              <a:ext cx="288411" cy="271763"/>
            </a:xfrm>
            <a:custGeom>
              <a:avLst/>
              <a:gdLst/>
              <a:ahLst/>
              <a:cxnLst/>
              <a:rect r="r" b="b" t="t" l="l"/>
              <a:pathLst>
                <a:path h="271763" w="288411">
                  <a:moveTo>
                    <a:pt x="135882" y="0"/>
                  </a:moveTo>
                  <a:lnTo>
                    <a:pt x="152529" y="0"/>
                  </a:lnTo>
                  <a:cubicBezTo>
                    <a:pt x="188567" y="0"/>
                    <a:pt x="223129" y="14316"/>
                    <a:pt x="248612" y="39799"/>
                  </a:cubicBezTo>
                  <a:cubicBezTo>
                    <a:pt x="274094" y="65282"/>
                    <a:pt x="288411" y="99844"/>
                    <a:pt x="288411" y="135882"/>
                  </a:cubicBezTo>
                  <a:lnTo>
                    <a:pt x="288411" y="135882"/>
                  </a:lnTo>
                  <a:cubicBezTo>
                    <a:pt x="288411" y="210927"/>
                    <a:pt x="227574" y="271763"/>
                    <a:pt x="152529" y="271763"/>
                  </a:cubicBezTo>
                  <a:lnTo>
                    <a:pt x="135882" y="271763"/>
                  </a:lnTo>
                  <a:cubicBezTo>
                    <a:pt x="99844" y="271763"/>
                    <a:pt x="65282" y="257447"/>
                    <a:pt x="39799" y="231964"/>
                  </a:cubicBezTo>
                  <a:cubicBezTo>
                    <a:pt x="14316" y="206482"/>
                    <a:pt x="0" y="171920"/>
                    <a:pt x="0" y="135882"/>
                  </a:cubicBezTo>
                  <a:lnTo>
                    <a:pt x="0" y="135882"/>
                  </a:lnTo>
                  <a:cubicBezTo>
                    <a:pt x="0" y="99844"/>
                    <a:pt x="14316" y="65282"/>
                    <a:pt x="39799" y="39799"/>
                  </a:cubicBezTo>
                  <a:cubicBezTo>
                    <a:pt x="65282" y="14316"/>
                    <a:pt x="99844" y="0"/>
                    <a:pt x="135882" y="0"/>
                  </a:cubicBezTo>
                  <a:close/>
                </a:path>
              </a:pathLst>
            </a:custGeom>
            <a:solidFill>
              <a:srgbClr val="EFC136"/>
            </a:solidFill>
          </p:spPr>
        </p:sp>
        <p:sp>
          <p:nvSpPr>
            <p:cNvPr name="TextBox 10" id="10"/>
            <p:cNvSpPr txBox="true"/>
            <p:nvPr/>
          </p:nvSpPr>
          <p:spPr>
            <a:xfrm>
              <a:off x="0" y="-47625"/>
              <a:ext cx="288411" cy="319388"/>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674133" y="1995957"/>
            <a:ext cx="10905754" cy="1304925"/>
          </a:xfrm>
          <a:prstGeom prst="rect">
            <a:avLst/>
          </a:prstGeom>
        </p:spPr>
        <p:txBody>
          <a:bodyPr anchor="t" rtlCol="false" tIns="0" lIns="0" bIns="0" rIns="0">
            <a:spAutoFit/>
          </a:bodyPr>
          <a:lstStyle/>
          <a:p>
            <a:pPr>
              <a:lnSpc>
                <a:spcPts val="9600"/>
              </a:lnSpc>
            </a:pPr>
            <a:r>
              <a:rPr lang="en-US" sz="8000">
                <a:solidFill>
                  <a:srgbClr val="191919"/>
                </a:solidFill>
                <a:latin typeface="Poppins Bold"/>
              </a:rPr>
              <a:t>Alocação contígua</a:t>
            </a:r>
          </a:p>
        </p:txBody>
      </p:sp>
      <p:sp>
        <p:nvSpPr>
          <p:cNvPr name="TextBox 12" id="12"/>
          <p:cNvSpPr txBox="true"/>
          <p:nvPr/>
        </p:nvSpPr>
        <p:spPr>
          <a:xfrm rot="0">
            <a:off x="1247734" y="4730171"/>
            <a:ext cx="15642405" cy="1337310"/>
          </a:xfrm>
          <a:prstGeom prst="rect">
            <a:avLst/>
          </a:prstGeom>
        </p:spPr>
        <p:txBody>
          <a:bodyPr anchor="t" rtlCol="false" tIns="0" lIns="0" bIns="0" rIns="0">
            <a:spAutoFit/>
          </a:bodyPr>
          <a:lstStyle/>
          <a:p>
            <a:pPr>
              <a:lnSpc>
                <a:spcPts val="3509"/>
              </a:lnSpc>
            </a:pPr>
            <a:r>
              <a:rPr lang="en-US" sz="2699">
                <a:solidFill>
                  <a:srgbClr val="F4F4F4"/>
                </a:solidFill>
                <a:latin typeface="Poppins"/>
              </a:rPr>
              <a:t>Os blocos de um arquivo são armazenados em uma sequência ininterrupta no disco e o arquivo inteiro pode ser lido em uma única operação. </a:t>
            </a:r>
          </a:p>
          <a:p>
            <a:pPr algn="l">
              <a:lnSpc>
                <a:spcPts val="3509"/>
              </a:lnSpc>
              <a:spcBef>
                <a:spcPct val="0"/>
              </a:spcBef>
            </a:pPr>
          </a:p>
        </p:txBody>
      </p:sp>
      <p:grpSp>
        <p:nvGrpSpPr>
          <p:cNvPr name="Group 13" id="13"/>
          <p:cNvGrpSpPr/>
          <p:nvPr/>
        </p:nvGrpSpPr>
        <p:grpSpPr>
          <a:xfrm rot="0">
            <a:off x="2342793" y="6691438"/>
            <a:ext cx="1095059" cy="1031851"/>
            <a:chOff x="0" y="0"/>
            <a:chExt cx="288411" cy="271763"/>
          </a:xfrm>
        </p:grpSpPr>
        <p:sp>
          <p:nvSpPr>
            <p:cNvPr name="Freeform 14" id="14"/>
            <p:cNvSpPr/>
            <p:nvPr/>
          </p:nvSpPr>
          <p:spPr>
            <a:xfrm flipH="false" flipV="false" rot="0">
              <a:off x="0" y="0"/>
              <a:ext cx="288411" cy="271763"/>
            </a:xfrm>
            <a:custGeom>
              <a:avLst/>
              <a:gdLst/>
              <a:ahLst/>
              <a:cxnLst/>
              <a:rect r="r" b="b" t="t" l="l"/>
              <a:pathLst>
                <a:path h="271763" w="288411">
                  <a:moveTo>
                    <a:pt x="135882" y="0"/>
                  </a:moveTo>
                  <a:lnTo>
                    <a:pt x="152529" y="0"/>
                  </a:lnTo>
                  <a:cubicBezTo>
                    <a:pt x="188567" y="0"/>
                    <a:pt x="223129" y="14316"/>
                    <a:pt x="248612" y="39799"/>
                  </a:cubicBezTo>
                  <a:cubicBezTo>
                    <a:pt x="274094" y="65282"/>
                    <a:pt x="288411" y="99844"/>
                    <a:pt x="288411" y="135882"/>
                  </a:cubicBezTo>
                  <a:lnTo>
                    <a:pt x="288411" y="135882"/>
                  </a:lnTo>
                  <a:cubicBezTo>
                    <a:pt x="288411" y="210927"/>
                    <a:pt x="227574" y="271763"/>
                    <a:pt x="152529" y="271763"/>
                  </a:cubicBezTo>
                  <a:lnTo>
                    <a:pt x="135882" y="271763"/>
                  </a:lnTo>
                  <a:cubicBezTo>
                    <a:pt x="99844" y="271763"/>
                    <a:pt x="65282" y="257447"/>
                    <a:pt x="39799" y="231964"/>
                  </a:cubicBezTo>
                  <a:cubicBezTo>
                    <a:pt x="14316" y="206482"/>
                    <a:pt x="0" y="171920"/>
                    <a:pt x="0" y="135882"/>
                  </a:cubicBezTo>
                  <a:lnTo>
                    <a:pt x="0" y="135882"/>
                  </a:lnTo>
                  <a:cubicBezTo>
                    <a:pt x="0" y="99844"/>
                    <a:pt x="14316" y="65282"/>
                    <a:pt x="39799" y="39799"/>
                  </a:cubicBezTo>
                  <a:cubicBezTo>
                    <a:pt x="65282" y="14316"/>
                    <a:pt x="99844" y="0"/>
                    <a:pt x="135882" y="0"/>
                  </a:cubicBezTo>
                  <a:close/>
                </a:path>
              </a:pathLst>
            </a:custGeom>
            <a:solidFill>
              <a:srgbClr val="EFC136"/>
            </a:solidFill>
          </p:spPr>
        </p:sp>
        <p:sp>
          <p:nvSpPr>
            <p:cNvPr name="TextBox 15" id="15"/>
            <p:cNvSpPr txBox="true"/>
            <p:nvPr/>
          </p:nvSpPr>
          <p:spPr>
            <a:xfrm>
              <a:off x="0" y="-47625"/>
              <a:ext cx="288411" cy="319388"/>
            </a:xfrm>
            <a:prstGeom prst="rect">
              <a:avLst/>
            </a:prstGeom>
          </p:spPr>
          <p:txBody>
            <a:bodyPr anchor="ctr" rtlCol="false" tIns="50800" lIns="50800" bIns="50800" rIns="50800"/>
            <a:lstStyle/>
            <a:p>
              <a:pPr algn="ctr">
                <a:lnSpc>
                  <a:spcPts val="2100"/>
                </a:lnSpc>
              </a:pPr>
            </a:p>
          </p:txBody>
        </p:sp>
      </p:grpSp>
      <p:grpSp>
        <p:nvGrpSpPr>
          <p:cNvPr name="Group 16" id="16"/>
          <p:cNvGrpSpPr/>
          <p:nvPr/>
        </p:nvGrpSpPr>
        <p:grpSpPr>
          <a:xfrm rot="0">
            <a:off x="3437852" y="6691438"/>
            <a:ext cx="1095059" cy="1031851"/>
            <a:chOff x="0" y="0"/>
            <a:chExt cx="288411" cy="271763"/>
          </a:xfrm>
        </p:grpSpPr>
        <p:sp>
          <p:nvSpPr>
            <p:cNvPr name="Freeform 17" id="17"/>
            <p:cNvSpPr/>
            <p:nvPr/>
          </p:nvSpPr>
          <p:spPr>
            <a:xfrm flipH="false" flipV="false" rot="0">
              <a:off x="0" y="0"/>
              <a:ext cx="288411" cy="271763"/>
            </a:xfrm>
            <a:custGeom>
              <a:avLst/>
              <a:gdLst/>
              <a:ahLst/>
              <a:cxnLst/>
              <a:rect r="r" b="b" t="t" l="l"/>
              <a:pathLst>
                <a:path h="271763" w="288411">
                  <a:moveTo>
                    <a:pt x="135882" y="0"/>
                  </a:moveTo>
                  <a:lnTo>
                    <a:pt x="152529" y="0"/>
                  </a:lnTo>
                  <a:cubicBezTo>
                    <a:pt x="188567" y="0"/>
                    <a:pt x="223129" y="14316"/>
                    <a:pt x="248612" y="39799"/>
                  </a:cubicBezTo>
                  <a:cubicBezTo>
                    <a:pt x="274094" y="65282"/>
                    <a:pt x="288411" y="99844"/>
                    <a:pt x="288411" y="135882"/>
                  </a:cubicBezTo>
                  <a:lnTo>
                    <a:pt x="288411" y="135882"/>
                  </a:lnTo>
                  <a:cubicBezTo>
                    <a:pt x="288411" y="210927"/>
                    <a:pt x="227574" y="271763"/>
                    <a:pt x="152529" y="271763"/>
                  </a:cubicBezTo>
                  <a:lnTo>
                    <a:pt x="135882" y="271763"/>
                  </a:lnTo>
                  <a:cubicBezTo>
                    <a:pt x="99844" y="271763"/>
                    <a:pt x="65282" y="257447"/>
                    <a:pt x="39799" y="231964"/>
                  </a:cubicBezTo>
                  <a:cubicBezTo>
                    <a:pt x="14316" y="206482"/>
                    <a:pt x="0" y="171920"/>
                    <a:pt x="0" y="135882"/>
                  </a:cubicBezTo>
                  <a:lnTo>
                    <a:pt x="0" y="135882"/>
                  </a:lnTo>
                  <a:cubicBezTo>
                    <a:pt x="0" y="99844"/>
                    <a:pt x="14316" y="65282"/>
                    <a:pt x="39799" y="39799"/>
                  </a:cubicBezTo>
                  <a:cubicBezTo>
                    <a:pt x="65282" y="14316"/>
                    <a:pt x="99844" y="0"/>
                    <a:pt x="135882" y="0"/>
                  </a:cubicBezTo>
                  <a:close/>
                </a:path>
              </a:pathLst>
            </a:custGeom>
            <a:solidFill>
              <a:srgbClr val="EFC136"/>
            </a:solidFill>
          </p:spPr>
        </p:sp>
        <p:sp>
          <p:nvSpPr>
            <p:cNvPr name="TextBox 18" id="18"/>
            <p:cNvSpPr txBox="true"/>
            <p:nvPr/>
          </p:nvSpPr>
          <p:spPr>
            <a:xfrm>
              <a:off x="0" y="-47625"/>
              <a:ext cx="288411" cy="319388"/>
            </a:xfrm>
            <a:prstGeom prst="rect">
              <a:avLst/>
            </a:prstGeom>
          </p:spPr>
          <p:txBody>
            <a:bodyPr anchor="ctr" rtlCol="false" tIns="50800" lIns="50800" bIns="50800" rIns="50800"/>
            <a:lstStyle/>
            <a:p>
              <a:pPr algn="ctr">
                <a:lnSpc>
                  <a:spcPts val="2100"/>
                </a:lnSpc>
              </a:pPr>
            </a:p>
          </p:txBody>
        </p:sp>
      </p:grpSp>
      <p:grpSp>
        <p:nvGrpSpPr>
          <p:cNvPr name="Group 19" id="19"/>
          <p:cNvGrpSpPr/>
          <p:nvPr/>
        </p:nvGrpSpPr>
        <p:grpSpPr>
          <a:xfrm rot="0">
            <a:off x="4532911" y="6691438"/>
            <a:ext cx="1095059" cy="1031851"/>
            <a:chOff x="0" y="0"/>
            <a:chExt cx="288411" cy="271763"/>
          </a:xfrm>
        </p:grpSpPr>
        <p:sp>
          <p:nvSpPr>
            <p:cNvPr name="Freeform 20" id="20"/>
            <p:cNvSpPr/>
            <p:nvPr/>
          </p:nvSpPr>
          <p:spPr>
            <a:xfrm flipH="false" flipV="false" rot="0">
              <a:off x="0" y="0"/>
              <a:ext cx="288411" cy="271763"/>
            </a:xfrm>
            <a:custGeom>
              <a:avLst/>
              <a:gdLst/>
              <a:ahLst/>
              <a:cxnLst/>
              <a:rect r="r" b="b" t="t" l="l"/>
              <a:pathLst>
                <a:path h="271763" w="288411">
                  <a:moveTo>
                    <a:pt x="135882" y="0"/>
                  </a:moveTo>
                  <a:lnTo>
                    <a:pt x="152529" y="0"/>
                  </a:lnTo>
                  <a:cubicBezTo>
                    <a:pt x="188567" y="0"/>
                    <a:pt x="223129" y="14316"/>
                    <a:pt x="248612" y="39799"/>
                  </a:cubicBezTo>
                  <a:cubicBezTo>
                    <a:pt x="274094" y="65282"/>
                    <a:pt x="288411" y="99844"/>
                    <a:pt x="288411" y="135882"/>
                  </a:cubicBezTo>
                  <a:lnTo>
                    <a:pt x="288411" y="135882"/>
                  </a:lnTo>
                  <a:cubicBezTo>
                    <a:pt x="288411" y="210927"/>
                    <a:pt x="227574" y="271763"/>
                    <a:pt x="152529" y="271763"/>
                  </a:cubicBezTo>
                  <a:lnTo>
                    <a:pt x="135882" y="271763"/>
                  </a:lnTo>
                  <a:cubicBezTo>
                    <a:pt x="99844" y="271763"/>
                    <a:pt x="65282" y="257447"/>
                    <a:pt x="39799" y="231964"/>
                  </a:cubicBezTo>
                  <a:cubicBezTo>
                    <a:pt x="14316" y="206482"/>
                    <a:pt x="0" y="171920"/>
                    <a:pt x="0" y="135882"/>
                  </a:cubicBezTo>
                  <a:lnTo>
                    <a:pt x="0" y="135882"/>
                  </a:lnTo>
                  <a:cubicBezTo>
                    <a:pt x="0" y="99844"/>
                    <a:pt x="14316" y="65282"/>
                    <a:pt x="39799" y="39799"/>
                  </a:cubicBezTo>
                  <a:cubicBezTo>
                    <a:pt x="65282" y="14316"/>
                    <a:pt x="99844" y="0"/>
                    <a:pt x="135882" y="0"/>
                  </a:cubicBezTo>
                  <a:close/>
                </a:path>
              </a:pathLst>
            </a:custGeom>
            <a:solidFill>
              <a:srgbClr val="EFC136"/>
            </a:solidFill>
          </p:spPr>
        </p:sp>
        <p:sp>
          <p:nvSpPr>
            <p:cNvPr name="TextBox 21" id="21"/>
            <p:cNvSpPr txBox="true"/>
            <p:nvPr/>
          </p:nvSpPr>
          <p:spPr>
            <a:xfrm>
              <a:off x="0" y="-47625"/>
              <a:ext cx="288411" cy="319388"/>
            </a:xfrm>
            <a:prstGeom prst="rect">
              <a:avLst/>
            </a:prstGeom>
          </p:spPr>
          <p:txBody>
            <a:bodyPr anchor="ctr" rtlCol="false" tIns="50800" lIns="50800" bIns="50800" rIns="50800"/>
            <a:lstStyle/>
            <a:p>
              <a:pPr algn="ctr">
                <a:lnSpc>
                  <a:spcPts val="2100"/>
                </a:lnSpc>
              </a:pPr>
            </a:p>
          </p:txBody>
        </p:sp>
      </p:grpSp>
      <p:grpSp>
        <p:nvGrpSpPr>
          <p:cNvPr name="Group 22" id="22"/>
          <p:cNvGrpSpPr/>
          <p:nvPr/>
        </p:nvGrpSpPr>
        <p:grpSpPr>
          <a:xfrm rot="0">
            <a:off x="5627969" y="6691438"/>
            <a:ext cx="1095059" cy="1031851"/>
            <a:chOff x="0" y="0"/>
            <a:chExt cx="288411" cy="271763"/>
          </a:xfrm>
        </p:grpSpPr>
        <p:sp>
          <p:nvSpPr>
            <p:cNvPr name="Freeform 23" id="23"/>
            <p:cNvSpPr/>
            <p:nvPr/>
          </p:nvSpPr>
          <p:spPr>
            <a:xfrm flipH="false" flipV="false" rot="0">
              <a:off x="0" y="0"/>
              <a:ext cx="288411" cy="271763"/>
            </a:xfrm>
            <a:custGeom>
              <a:avLst/>
              <a:gdLst/>
              <a:ahLst/>
              <a:cxnLst/>
              <a:rect r="r" b="b" t="t" l="l"/>
              <a:pathLst>
                <a:path h="271763" w="288411">
                  <a:moveTo>
                    <a:pt x="135882" y="0"/>
                  </a:moveTo>
                  <a:lnTo>
                    <a:pt x="152529" y="0"/>
                  </a:lnTo>
                  <a:cubicBezTo>
                    <a:pt x="188567" y="0"/>
                    <a:pt x="223129" y="14316"/>
                    <a:pt x="248612" y="39799"/>
                  </a:cubicBezTo>
                  <a:cubicBezTo>
                    <a:pt x="274094" y="65282"/>
                    <a:pt x="288411" y="99844"/>
                    <a:pt x="288411" y="135882"/>
                  </a:cubicBezTo>
                  <a:lnTo>
                    <a:pt x="288411" y="135882"/>
                  </a:lnTo>
                  <a:cubicBezTo>
                    <a:pt x="288411" y="210927"/>
                    <a:pt x="227574" y="271763"/>
                    <a:pt x="152529" y="271763"/>
                  </a:cubicBezTo>
                  <a:lnTo>
                    <a:pt x="135882" y="271763"/>
                  </a:lnTo>
                  <a:cubicBezTo>
                    <a:pt x="99844" y="271763"/>
                    <a:pt x="65282" y="257447"/>
                    <a:pt x="39799" y="231964"/>
                  </a:cubicBezTo>
                  <a:cubicBezTo>
                    <a:pt x="14316" y="206482"/>
                    <a:pt x="0" y="171920"/>
                    <a:pt x="0" y="135882"/>
                  </a:cubicBezTo>
                  <a:lnTo>
                    <a:pt x="0" y="135882"/>
                  </a:lnTo>
                  <a:cubicBezTo>
                    <a:pt x="0" y="99844"/>
                    <a:pt x="14316" y="65282"/>
                    <a:pt x="39799" y="39799"/>
                  </a:cubicBezTo>
                  <a:cubicBezTo>
                    <a:pt x="65282" y="14316"/>
                    <a:pt x="99844" y="0"/>
                    <a:pt x="135882" y="0"/>
                  </a:cubicBezTo>
                  <a:close/>
                </a:path>
              </a:pathLst>
            </a:custGeom>
            <a:solidFill>
              <a:srgbClr val="EFC136"/>
            </a:solidFill>
          </p:spPr>
        </p:sp>
        <p:sp>
          <p:nvSpPr>
            <p:cNvPr name="TextBox 24" id="24"/>
            <p:cNvSpPr txBox="true"/>
            <p:nvPr/>
          </p:nvSpPr>
          <p:spPr>
            <a:xfrm>
              <a:off x="0" y="-47625"/>
              <a:ext cx="288411" cy="319388"/>
            </a:xfrm>
            <a:prstGeom prst="rect">
              <a:avLst/>
            </a:prstGeom>
          </p:spPr>
          <p:txBody>
            <a:bodyPr anchor="ctr" rtlCol="false" tIns="50800" lIns="50800" bIns="50800" rIns="50800"/>
            <a:lstStyle/>
            <a:p>
              <a:pPr algn="ctr">
                <a:lnSpc>
                  <a:spcPts val="2100"/>
                </a:lnSpc>
              </a:pPr>
            </a:p>
          </p:txBody>
        </p:sp>
      </p:grpSp>
      <p:grpSp>
        <p:nvGrpSpPr>
          <p:cNvPr name="Group 25" id="25"/>
          <p:cNvGrpSpPr/>
          <p:nvPr/>
        </p:nvGrpSpPr>
        <p:grpSpPr>
          <a:xfrm rot="0">
            <a:off x="6723028" y="6691438"/>
            <a:ext cx="1095059" cy="1031851"/>
            <a:chOff x="0" y="0"/>
            <a:chExt cx="288411" cy="271763"/>
          </a:xfrm>
        </p:grpSpPr>
        <p:sp>
          <p:nvSpPr>
            <p:cNvPr name="Freeform 26" id="26"/>
            <p:cNvSpPr/>
            <p:nvPr/>
          </p:nvSpPr>
          <p:spPr>
            <a:xfrm flipH="false" flipV="false" rot="0">
              <a:off x="0" y="0"/>
              <a:ext cx="288411" cy="271763"/>
            </a:xfrm>
            <a:custGeom>
              <a:avLst/>
              <a:gdLst/>
              <a:ahLst/>
              <a:cxnLst/>
              <a:rect r="r" b="b" t="t" l="l"/>
              <a:pathLst>
                <a:path h="271763" w="288411">
                  <a:moveTo>
                    <a:pt x="135882" y="0"/>
                  </a:moveTo>
                  <a:lnTo>
                    <a:pt x="152529" y="0"/>
                  </a:lnTo>
                  <a:cubicBezTo>
                    <a:pt x="188567" y="0"/>
                    <a:pt x="223129" y="14316"/>
                    <a:pt x="248612" y="39799"/>
                  </a:cubicBezTo>
                  <a:cubicBezTo>
                    <a:pt x="274094" y="65282"/>
                    <a:pt x="288411" y="99844"/>
                    <a:pt x="288411" y="135882"/>
                  </a:cubicBezTo>
                  <a:lnTo>
                    <a:pt x="288411" y="135882"/>
                  </a:lnTo>
                  <a:cubicBezTo>
                    <a:pt x="288411" y="210927"/>
                    <a:pt x="227574" y="271763"/>
                    <a:pt x="152529" y="271763"/>
                  </a:cubicBezTo>
                  <a:lnTo>
                    <a:pt x="135882" y="271763"/>
                  </a:lnTo>
                  <a:cubicBezTo>
                    <a:pt x="99844" y="271763"/>
                    <a:pt x="65282" y="257447"/>
                    <a:pt x="39799" y="231964"/>
                  </a:cubicBezTo>
                  <a:cubicBezTo>
                    <a:pt x="14316" y="206482"/>
                    <a:pt x="0" y="171920"/>
                    <a:pt x="0" y="135882"/>
                  </a:cubicBezTo>
                  <a:lnTo>
                    <a:pt x="0" y="135882"/>
                  </a:lnTo>
                  <a:cubicBezTo>
                    <a:pt x="0" y="99844"/>
                    <a:pt x="14316" y="65282"/>
                    <a:pt x="39799" y="39799"/>
                  </a:cubicBezTo>
                  <a:cubicBezTo>
                    <a:pt x="65282" y="14316"/>
                    <a:pt x="99844" y="0"/>
                    <a:pt x="135882" y="0"/>
                  </a:cubicBezTo>
                  <a:close/>
                </a:path>
              </a:pathLst>
            </a:custGeom>
            <a:solidFill>
              <a:srgbClr val="00BF63"/>
            </a:solidFill>
          </p:spPr>
        </p:sp>
        <p:sp>
          <p:nvSpPr>
            <p:cNvPr name="TextBox 27" id="27"/>
            <p:cNvSpPr txBox="true"/>
            <p:nvPr/>
          </p:nvSpPr>
          <p:spPr>
            <a:xfrm>
              <a:off x="0" y="-47625"/>
              <a:ext cx="288411" cy="319388"/>
            </a:xfrm>
            <a:prstGeom prst="rect">
              <a:avLst/>
            </a:prstGeom>
          </p:spPr>
          <p:txBody>
            <a:bodyPr anchor="ctr" rtlCol="false" tIns="50800" lIns="50800" bIns="50800" rIns="50800"/>
            <a:lstStyle/>
            <a:p>
              <a:pPr algn="ctr">
                <a:lnSpc>
                  <a:spcPts val="2100"/>
                </a:lnSpc>
              </a:pPr>
            </a:p>
          </p:txBody>
        </p:sp>
      </p:grpSp>
      <p:grpSp>
        <p:nvGrpSpPr>
          <p:cNvPr name="Group 28" id="28"/>
          <p:cNvGrpSpPr/>
          <p:nvPr/>
        </p:nvGrpSpPr>
        <p:grpSpPr>
          <a:xfrm rot="0">
            <a:off x="7818087" y="6691438"/>
            <a:ext cx="1095059" cy="1031851"/>
            <a:chOff x="0" y="0"/>
            <a:chExt cx="288411" cy="271763"/>
          </a:xfrm>
        </p:grpSpPr>
        <p:sp>
          <p:nvSpPr>
            <p:cNvPr name="Freeform 29" id="29"/>
            <p:cNvSpPr/>
            <p:nvPr/>
          </p:nvSpPr>
          <p:spPr>
            <a:xfrm flipH="false" flipV="false" rot="0">
              <a:off x="0" y="0"/>
              <a:ext cx="288411" cy="271763"/>
            </a:xfrm>
            <a:custGeom>
              <a:avLst/>
              <a:gdLst/>
              <a:ahLst/>
              <a:cxnLst/>
              <a:rect r="r" b="b" t="t" l="l"/>
              <a:pathLst>
                <a:path h="271763" w="288411">
                  <a:moveTo>
                    <a:pt x="135882" y="0"/>
                  </a:moveTo>
                  <a:lnTo>
                    <a:pt x="152529" y="0"/>
                  </a:lnTo>
                  <a:cubicBezTo>
                    <a:pt x="188567" y="0"/>
                    <a:pt x="223129" y="14316"/>
                    <a:pt x="248612" y="39799"/>
                  </a:cubicBezTo>
                  <a:cubicBezTo>
                    <a:pt x="274094" y="65282"/>
                    <a:pt x="288411" y="99844"/>
                    <a:pt x="288411" y="135882"/>
                  </a:cubicBezTo>
                  <a:lnTo>
                    <a:pt x="288411" y="135882"/>
                  </a:lnTo>
                  <a:cubicBezTo>
                    <a:pt x="288411" y="210927"/>
                    <a:pt x="227574" y="271763"/>
                    <a:pt x="152529" y="271763"/>
                  </a:cubicBezTo>
                  <a:lnTo>
                    <a:pt x="135882" y="271763"/>
                  </a:lnTo>
                  <a:cubicBezTo>
                    <a:pt x="99844" y="271763"/>
                    <a:pt x="65282" y="257447"/>
                    <a:pt x="39799" y="231964"/>
                  </a:cubicBezTo>
                  <a:cubicBezTo>
                    <a:pt x="14316" y="206482"/>
                    <a:pt x="0" y="171920"/>
                    <a:pt x="0" y="135882"/>
                  </a:cubicBezTo>
                  <a:lnTo>
                    <a:pt x="0" y="135882"/>
                  </a:lnTo>
                  <a:cubicBezTo>
                    <a:pt x="0" y="99844"/>
                    <a:pt x="14316" y="65282"/>
                    <a:pt x="39799" y="39799"/>
                  </a:cubicBezTo>
                  <a:cubicBezTo>
                    <a:pt x="65282" y="14316"/>
                    <a:pt x="99844" y="0"/>
                    <a:pt x="135882" y="0"/>
                  </a:cubicBezTo>
                  <a:close/>
                </a:path>
              </a:pathLst>
            </a:custGeom>
            <a:solidFill>
              <a:srgbClr val="00BF63"/>
            </a:solidFill>
          </p:spPr>
        </p:sp>
        <p:sp>
          <p:nvSpPr>
            <p:cNvPr name="TextBox 30" id="30"/>
            <p:cNvSpPr txBox="true"/>
            <p:nvPr/>
          </p:nvSpPr>
          <p:spPr>
            <a:xfrm>
              <a:off x="0" y="-47625"/>
              <a:ext cx="288411" cy="319388"/>
            </a:xfrm>
            <a:prstGeom prst="rect">
              <a:avLst/>
            </a:prstGeom>
          </p:spPr>
          <p:txBody>
            <a:bodyPr anchor="ctr" rtlCol="false" tIns="50800" lIns="50800" bIns="50800" rIns="50800"/>
            <a:lstStyle/>
            <a:p>
              <a:pPr algn="ctr">
                <a:lnSpc>
                  <a:spcPts val="2100"/>
                </a:lnSpc>
              </a:pPr>
            </a:p>
          </p:txBody>
        </p:sp>
      </p:grpSp>
      <p:grpSp>
        <p:nvGrpSpPr>
          <p:cNvPr name="Group 31" id="31"/>
          <p:cNvGrpSpPr/>
          <p:nvPr/>
        </p:nvGrpSpPr>
        <p:grpSpPr>
          <a:xfrm rot="0">
            <a:off x="8913146" y="6691438"/>
            <a:ext cx="1095059" cy="1031851"/>
            <a:chOff x="0" y="0"/>
            <a:chExt cx="288411" cy="271763"/>
          </a:xfrm>
        </p:grpSpPr>
        <p:sp>
          <p:nvSpPr>
            <p:cNvPr name="Freeform 32" id="32"/>
            <p:cNvSpPr/>
            <p:nvPr/>
          </p:nvSpPr>
          <p:spPr>
            <a:xfrm flipH="false" flipV="false" rot="0">
              <a:off x="0" y="0"/>
              <a:ext cx="288411" cy="271763"/>
            </a:xfrm>
            <a:custGeom>
              <a:avLst/>
              <a:gdLst/>
              <a:ahLst/>
              <a:cxnLst/>
              <a:rect r="r" b="b" t="t" l="l"/>
              <a:pathLst>
                <a:path h="271763" w="288411">
                  <a:moveTo>
                    <a:pt x="135882" y="0"/>
                  </a:moveTo>
                  <a:lnTo>
                    <a:pt x="152529" y="0"/>
                  </a:lnTo>
                  <a:cubicBezTo>
                    <a:pt x="188567" y="0"/>
                    <a:pt x="223129" y="14316"/>
                    <a:pt x="248612" y="39799"/>
                  </a:cubicBezTo>
                  <a:cubicBezTo>
                    <a:pt x="274094" y="65282"/>
                    <a:pt x="288411" y="99844"/>
                    <a:pt x="288411" y="135882"/>
                  </a:cubicBezTo>
                  <a:lnTo>
                    <a:pt x="288411" y="135882"/>
                  </a:lnTo>
                  <a:cubicBezTo>
                    <a:pt x="288411" y="210927"/>
                    <a:pt x="227574" y="271763"/>
                    <a:pt x="152529" y="271763"/>
                  </a:cubicBezTo>
                  <a:lnTo>
                    <a:pt x="135882" y="271763"/>
                  </a:lnTo>
                  <a:cubicBezTo>
                    <a:pt x="99844" y="271763"/>
                    <a:pt x="65282" y="257447"/>
                    <a:pt x="39799" y="231964"/>
                  </a:cubicBezTo>
                  <a:cubicBezTo>
                    <a:pt x="14316" y="206482"/>
                    <a:pt x="0" y="171920"/>
                    <a:pt x="0" y="135882"/>
                  </a:cubicBezTo>
                  <a:lnTo>
                    <a:pt x="0" y="135882"/>
                  </a:lnTo>
                  <a:cubicBezTo>
                    <a:pt x="0" y="99844"/>
                    <a:pt x="14316" y="65282"/>
                    <a:pt x="39799" y="39799"/>
                  </a:cubicBezTo>
                  <a:cubicBezTo>
                    <a:pt x="65282" y="14316"/>
                    <a:pt x="99844" y="0"/>
                    <a:pt x="135882" y="0"/>
                  </a:cubicBezTo>
                  <a:close/>
                </a:path>
              </a:pathLst>
            </a:custGeom>
            <a:solidFill>
              <a:srgbClr val="00BF63"/>
            </a:solidFill>
          </p:spPr>
        </p:sp>
        <p:sp>
          <p:nvSpPr>
            <p:cNvPr name="TextBox 33" id="33"/>
            <p:cNvSpPr txBox="true"/>
            <p:nvPr/>
          </p:nvSpPr>
          <p:spPr>
            <a:xfrm>
              <a:off x="0" y="-47625"/>
              <a:ext cx="288411" cy="319388"/>
            </a:xfrm>
            <a:prstGeom prst="rect">
              <a:avLst/>
            </a:prstGeom>
          </p:spPr>
          <p:txBody>
            <a:bodyPr anchor="ctr" rtlCol="false" tIns="50800" lIns="50800" bIns="50800" rIns="50800"/>
            <a:lstStyle/>
            <a:p>
              <a:pPr algn="ctr">
                <a:lnSpc>
                  <a:spcPts val="2100"/>
                </a:lnSpc>
              </a:pPr>
            </a:p>
          </p:txBody>
        </p:sp>
      </p:grpSp>
      <p:grpSp>
        <p:nvGrpSpPr>
          <p:cNvPr name="Group 34" id="34"/>
          <p:cNvGrpSpPr/>
          <p:nvPr/>
        </p:nvGrpSpPr>
        <p:grpSpPr>
          <a:xfrm rot="0">
            <a:off x="10008204" y="6691438"/>
            <a:ext cx="1095059" cy="1031851"/>
            <a:chOff x="0" y="0"/>
            <a:chExt cx="288411" cy="271763"/>
          </a:xfrm>
        </p:grpSpPr>
        <p:sp>
          <p:nvSpPr>
            <p:cNvPr name="Freeform 35" id="35"/>
            <p:cNvSpPr/>
            <p:nvPr/>
          </p:nvSpPr>
          <p:spPr>
            <a:xfrm flipH="false" flipV="false" rot="0">
              <a:off x="0" y="0"/>
              <a:ext cx="288411" cy="271763"/>
            </a:xfrm>
            <a:custGeom>
              <a:avLst/>
              <a:gdLst/>
              <a:ahLst/>
              <a:cxnLst/>
              <a:rect r="r" b="b" t="t" l="l"/>
              <a:pathLst>
                <a:path h="271763" w="288411">
                  <a:moveTo>
                    <a:pt x="135882" y="0"/>
                  </a:moveTo>
                  <a:lnTo>
                    <a:pt x="152529" y="0"/>
                  </a:lnTo>
                  <a:cubicBezTo>
                    <a:pt x="188567" y="0"/>
                    <a:pt x="223129" y="14316"/>
                    <a:pt x="248612" y="39799"/>
                  </a:cubicBezTo>
                  <a:cubicBezTo>
                    <a:pt x="274094" y="65282"/>
                    <a:pt x="288411" y="99844"/>
                    <a:pt x="288411" y="135882"/>
                  </a:cubicBezTo>
                  <a:lnTo>
                    <a:pt x="288411" y="135882"/>
                  </a:lnTo>
                  <a:cubicBezTo>
                    <a:pt x="288411" y="210927"/>
                    <a:pt x="227574" y="271763"/>
                    <a:pt x="152529" y="271763"/>
                  </a:cubicBezTo>
                  <a:lnTo>
                    <a:pt x="135882" y="271763"/>
                  </a:lnTo>
                  <a:cubicBezTo>
                    <a:pt x="99844" y="271763"/>
                    <a:pt x="65282" y="257447"/>
                    <a:pt x="39799" y="231964"/>
                  </a:cubicBezTo>
                  <a:cubicBezTo>
                    <a:pt x="14316" y="206482"/>
                    <a:pt x="0" y="171920"/>
                    <a:pt x="0" y="135882"/>
                  </a:cubicBezTo>
                  <a:lnTo>
                    <a:pt x="0" y="135882"/>
                  </a:lnTo>
                  <a:cubicBezTo>
                    <a:pt x="0" y="99844"/>
                    <a:pt x="14316" y="65282"/>
                    <a:pt x="39799" y="39799"/>
                  </a:cubicBezTo>
                  <a:cubicBezTo>
                    <a:pt x="65282" y="14316"/>
                    <a:pt x="99844" y="0"/>
                    <a:pt x="135882" y="0"/>
                  </a:cubicBezTo>
                  <a:close/>
                </a:path>
              </a:pathLst>
            </a:custGeom>
            <a:solidFill>
              <a:srgbClr val="3853A1"/>
            </a:solidFill>
          </p:spPr>
        </p:sp>
        <p:sp>
          <p:nvSpPr>
            <p:cNvPr name="TextBox 36" id="36"/>
            <p:cNvSpPr txBox="true"/>
            <p:nvPr/>
          </p:nvSpPr>
          <p:spPr>
            <a:xfrm>
              <a:off x="0" y="-47625"/>
              <a:ext cx="288411" cy="319388"/>
            </a:xfrm>
            <a:prstGeom prst="rect">
              <a:avLst/>
            </a:prstGeom>
          </p:spPr>
          <p:txBody>
            <a:bodyPr anchor="ctr" rtlCol="false" tIns="50800" lIns="50800" bIns="50800" rIns="50800"/>
            <a:lstStyle/>
            <a:p>
              <a:pPr algn="ctr">
                <a:lnSpc>
                  <a:spcPts val="2100"/>
                </a:lnSpc>
              </a:pPr>
            </a:p>
          </p:txBody>
        </p:sp>
      </p:grpSp>
      <p:grpSp>
        <p:nvGrpSpPr>
          <p:cNvPr name="Group 37" id="37"/>
          <p:cNvGrpSpPr/>
          <p:nvPr/>
        </p:nvGrpSpPr>
        <p:grpSpPr>
          <a:xfrm rot="0">
            <a:off x="11103263" y="6691438"/>
            <a:ext cx="1095059" cy="1031851"/>
            <a:chOff x="0" y="0"/>
            <a:chExt cx="288411" cy="271763"/>
          </a:xfrm>
        </p:grpSpPr>
        <p:sp>
          <p:nvSpPr>
            <p:cNvPr name="Freeform 38" id="38"/>
            <p:cNvSpPr/>
            <p:nvPr/>
          </p:nvSpPr>
          <p:spPr>
            <a:xfrm flipH="false" flipV="false" rot="0">
              <a:off x="0" y="0"/>
              <a:ext cx="288411" cy="271763"/>
            </a:xfrm>
            <a:custGeom>
              <a:avLst/>
              <a:gdLst/>
              <a:ahLst/>
              <a:cxnLst/>
              <a:rect r="r" b="b" t="t" l="l"/>
              <a:pathLst>
                <a:path h="271763" w="288411">
                  <a:moveTo>
                    <a:pt x="135882" y="0"/>
                  </a:moveTo>
                  <a:lnTo>
                    <a:pt x="152529" y="0"/>
                  </a:lnTo>
                  <a:cubicBezTo>
                    <a:pt x="188567" y="0"/>
                    <a:pt x="223129" y="14316"/>
                    <a:pt x="248612" y="39799"/>
                  </a:cubicBezTo>
                  <a:cubicBezTo>
                    <a:pt x="274094" y="65282"/>
                    <a:pt x="288411" y="99844"/>
                    <a:pt x="288411" y="135882"/>
                  </a:cubicBezTo>
                  <a:lnTo>
                    <a:pt x="288411" y="135882"/>
                  </a:lnTo>
                  <a:cubicBezTo>
                    <a:pt x="288411" y="210927"/>
                    <a:pt x="227574" y="271763"/>
                    <a:pt x="152529" y="271763"/>
                  </a:cubicBezTo>
                  <a:lnTo>
                    <a:pt x="135882" y="271763"/>
                  </a:lnTo>
                  <a:cubicBezTo>
                    <a:pt x="99844" y="271763"/>
                    <a:pt x="65282" y="257447"/>
                    <a:pt x="39799" y="231964"/>
                  </a:cubicBezTo>
                  <a:cubicBezTo>
                    <a:pt x="14316" y="206482"/>
                    <a:pt x="0" y="171920"/>
                    <a:pt x="0" y="135882"/>
                  </a:cubicBezTo>
                  <a:lnTo>
                    <a:pt x="0" y="135882"/>
                  </a:lnTo>
                  <a:cubicBezTo>
                    <a:pt x="0" y="99844"/>
                    <a:pt x="14316" y="65282"/>
                    <a:pt x="39799" y="39799"/>
                  </a:cubicBezTo>
                  <a:cubicBezTo>
                    <a:pt x="65282" y="14316"/>
                    <a:pt x="99844" y="0"/>
                    <a:pt x="135882" y="0"/>
                  </a:cubicBezTo>
                  <a:close/>
                </a:path>
              </a:pathLst>
            </a:custGeom>
            <a:solidFill>
              <a:srgbClr val="3853A1"/>
            </a:solidFill>
          </p:spPr>
        </p:sp>
        <p:sp>
          <p:nvSpPr>
            <p:cNvPr name="TextBox 39" id="39"/>
            <p:cNvSpPr txBox="true"/>
            <p:nvPr/>
          </p:nvSpPr>
          <p:spPr>
            <a:xfrm>
              <a:off x="0" y="-47625"/>
              <a:ext cx="288411" cy="319388"/>
            </a:xfrm>
            <a:prstGeom prst="rect">
              <a:avLst/>
            </a:prstGeom>
          </p:spPr>
          <p:txBody>
            <a:bodyPr anchor="ctr" rtlCol="false" tIns="50800" lIns="50800" bIns="50800" rIns="50800"/>
            <a:lstStyle/>
            <a:p>
              <a:pPr algn="ctr">
                <a:lnSpc>
                  <a:spcPts val="2100"/>
                </a:lnSpc>
              </a:pPr>
            </a:p>
          </p:txBody>
        </p:sp>
      </p:grpSp>
      <p:grpSp>
        <p:nvGrpSpPr>
          <p:cNvPr name="Group 40" id="40"/>
          <p:cNvGrpSpPr/>
          <p:nvPr/>
        </p:nvGrpSpPr>
        <p:grpSpPr>
          <a:xfrm rot="0">
            <a:off x="12198322" y="6691438"/>
            <a:ext cx="1095059" cy="1031851"/>
            <a:chOff x="0" y="0"/>
            <a:chExt cx="288411" cy="271763"/>
          </a:xfrm>
        </p:grpSpPr>
        <p:sp>
          <p:nvSpPr>
            <p:cNvPr name="Freeform 41" id="41"/>
            <p:cNvSpPr/>
            <p:nvPr/>
          </p:nvSpPr>
          <p:spPr>
            <a:xfrm flipH="false" flipV="false" rot="0">
              <a:off x="0" y="0"/>
              <a:ext cx="288411" cy="271763"/>
            </a:xfrm>
            <a:custGeom>
              <a:avLst/>
              <a:gdLst/>
              <a:ahLst/>
              <a:cxnLst/>
              <a:rect r="r" b="b" t="t" l="l"/>
              <a:pathLst>
                <a:path h="271763" w="288411">
                  <a:moveTo>
                    <a:pt x="135882" y="0"/>
                  </a:moveTo>
                  <a:lnTo>
                    <a:pt x="152529" y="0"/>
                  </a:lnTo>
                  <a:cubicBezTo>
                    <a:pt x="188567" y="0"/>
                    <a:pt x="223129" y="14316"/>
                    <a:pt x="248612" y="39799"/>
                  </a:cubicBezTo>
                  <a:cubicBezTo>
                    <a:pt x="274094" y="65282"/>
                    <a:pt x="288411" y="99844"/>
                    <a:pt x="288411" y="135882"/>
                  </a:cubicBezTo>
                  <a:lnTo>
                    <a:pt x="288411" y="135882"/>
                  </a:lnTo>
                  <a:cubicBezTo>
                    <a:pt x="288411" y="210927"/>
                    <a:pt x="227574" y="271763"/>
                    <a:pt x="152529" y="271763"/>
                  </a:cubicBezTo>
                  <a:lnTo>
                    <a:pt x="135882" y="271763"/>
                  </a:lnTo>
                  <a:cubicBezTo>
                    <a:pt x="99844" y="271763"/>
                    <a:pt x="65282" y="257447"/>
                    <a:pt x="39799" y="231964"/>
                  </a:cubicBezTo>
                  <a:cubicBezTo>
                    <a:pt x="14316" y="206482"/>
                    <a:pt x="0" y="171920"/>
                    <a:pt x="0" y="135882"/>
                  </a:cubicBezTo>
                  <a:lnTo>
                    <a:pt x="0" y="135882"/>
                  </a:lnTo>
                  <a:cubicBezTo>
                    <a:pt x="0" y="99844"/>
                    <a:pt x="14316" y="65282"/>
                    <a:pt x="39799" y="39799"/>
                  </a:cubicBezTo>
                  <a:cubicBezTo>
                    <a:pt x="65282" y="14316"/>
                    <a:pt x="99844" y="0"/>
                    <a:pt x="135882" y="0"/>
                  </a:cubicBezTo>
                  <a:close/>
                </a:path>
              </a:pathLst>
            </a:custGeom>
            <a:solidFill>
              <a:srgbClr val="3853A1"/>
            </a:solidFill>
          </p:spPr>
        </p:sp>
        <p:sp>
          <p:nvSpPr>
            <p:cNvPr name="TextBox 42" id="42"/>
            <p:cNvSpPr txBox="true"/>
            <p:nvPr/>
          </p:nvSpPr>
          <p:spPr>
            <a:xfrm>
              <a:off x="0" y="-47625"/>
              <a:ext cx="288411" cy="319388"/>
            </a:xfrm>
            <a:prstGeom prst="rect">
              <a:avLst/>
            </a:prstGeom>
          </p:spPr>
          <p:txBody>
            <a:bodyPr anchor="ctr" rtlCol="false" tIns="50800" lIns="50800" bIns="50800" rIns="50800"/>
            <a:lstStyle/>
            <a:p>
              <a:pPr algn="ctr">
                <a:lnSpc>
                  <a:spcPts val="2100"/>
                </a:lnSpc>
              </a:pPr>
            </a:p>
          </p:txBody>
        </p:sp>
      </p:grpSp>
      <p:grpSp>
        <p:nvGrpSpPr>
          <p:cNvPr name="Group 43" id="43"/>
          <p:cNvGrpSpPr/>
          <p:nvPr/>
        </p:nvGrpSpPr>
        <p:grpSpPr>
          <a:xfrm rot="0">
            <a:off x="13293381" y="6691438"/>
            <a:ext cx="1095059" cy="1031851"/>
            <a:chOff x="0" y="0"/>
            <a:chExt cx="288411" cy="271763"/>
          </a:xfrm>
        </p:grpSpPr>
        <p:sp>
          <p:nvSpPr>
            <p:cNvPr name="Freeform 44" id="44"/>
            <p:cNvSpPr/>
            <p:nvPr/>
          </p:nvSpPr>
          <p:spPr>
            <a:xfrm flipH="false" flipV="false" rot="0">
              <a:off x="0" y="0"/>
              <a:ext cx="288411" cy="271763"/>
            </a:xfrm>
            <a:custGeom>
              <a:avLst/>
              <a:gdLst/>
              <a:ahLst/>
              <a:cxnLst/>
              <a:rect r="r" b="b" t="t" l="l"/>
              <a:pathLst>
                <a:path h="271763" w="288411">
                  <a:moveTo>
                    <a:pt x="135882" y="0"/>
                  </a:moveTo>
                  <a:lnTo>
                    <a:pt x="152529" y="0"/>
                  </a:lnTo>
                  <a:cubicBezTo>
                    <a:pt x="188567" y="0"/>
                    <a:pt x="223129" y="14316"/>
                    <a:pt x="248612" y="39799"/>
                  </a:cubicBezTo>
                  <a:cubicBezTo>
                    <a:pt x="274094" y="65282"/>
                    <a:pt x="288411" y="99844"/>
                    <a:pt x="288411" y="135882"/>
                  </a:cubicBezTo>
                  <a:lnTo>
                    <a:pt x="288411" y="135882"/>
                  </a:lnTo>
                  <a:cubicBezTo>
                    <a:pt x="288411" y="210927"/>
                    <a:pt x="227574" y="271763"/>
                    <a:pt x="152529" y="271763"/>
                  </a:cubicBezTo>
                  <a:lnTo>
                    <a:pt x="135882" y="271763"/>
                  </a:lnTo>
                  <a:cubicBezTo>
                    <a:pt x="99844" y="271763"/>
                    <a:pt x="65282" y="257447"/>
                    <a:pt x="39799" y="231964"/>
                  </a:cubicBezTo>
                  <a:cubicBezTo>
                    <a:pt x="14316" y="206482"/>
                    <a:pt x="0" y="171920"/>
                    <a:pt x="0" y="135882"/>
                  </a:cubicBezTo>
                  <a:lnTo>
                    <a:pt x="0" y="135882"/>
                  </a:lnTo>
                  <a:cubicBezTo>
                    <a:pt x="0" y="99844"/>
                    <a:pt x="14316" y="65282"/>
                    <a:pt x="39799" y="39799"/>
                  </a:cubicBezTo>
                  <a:cubicBezTo>
                    <a:pt x="65282" y="14316"/>
                    <a:pt x="99844" y="0"/>
                    <a:pt x="135882" y="0"/>
                  </a:cubicBezTo>
                  <a:close/>
                </a:path>
              </a:pathLst>
            </a:custGeom>
            <a:solidFill>
              <a:srgbClr val="3853A1"/>
            </a:solidFill>
          </p:spPr>
        </p:sp>
        <p:sp>
          <p:nvSpPr>
            <p:cNvPr name="TextBox 45" id="45"/>
            <p:cNvSpPr txBox="true"/>
            <p:nvPr/>
          </p:nvSpPr>
          <p:spPr>
            <a:xfrm>
              <a:off x="0" y="-47625"/>
              <a:ext cx="288411" cy="319388"/>
            </a:xfrm>
            <a:prstGeom prst="rect">
              <a:avLst/>
            </a:prstGeom>
          </p:spPr>
          <p:txBody>
            <a:bodyPr anchor="ctr" rtlCol="false" tIns="50800" lIns="50800" bIns="50800" rIns="50800"/>
            <a:lstStyle/>
            <a:p>
              <a:pPr algn="ctr">
                <a:lnSpc>
                  <a:spcPts val="2100"/>
                </a:lnSpc>
              </a:pPr>
            </a:p>
          </p:txBody>
        </p:sp>
      </p:grpSp>
      <p:grpSp>
        <p:nvGrpSpPr>
          <p:cNvPr name="Group 46" id="46"/>
          <p:cNvGrpSpPr/>
          <p:nvPr/>
        </p:nvGrpSpPr>
        <p:grpSpPr>
          <a:xfrm rot="0">
            <a:off x="14388440" y="6691438"/>
            <a:ext cx="1095059" cy="1031851"/>
            <a:chOff x="0" y="0"/>
            <a:chExt cx="288411" cy="271763"/>
          </a:xfrm>
        </p:grpSpPr>
        <p:sp>
          <p:nvSpPr>
            <p:cNvPr name="Freeform 47" id="47"/>
            <p:cNvSpPr/>
            <p:nvPr/>
          </p:nvSpPr>
          <p:spPr>
            <a:xfrm flipH="false" flipV="false" rot="0">
              <a:off x="0" y="0"/>
              <a:ext cx="288411" cy="271763"/>
            </a:xfrm>
            <a:custGeom>
              <a:avLst/>
              <a:gdLst/>
              <a:ahLst/>
              <a:cxnLst/>
              <a:rect r="r" b="b" t="t" l="l"/>
              <a:pathLst>
                <a:path h="271763" w="288411">
                  <a:moveTo>
                    <a:pt x="135882" y="0"/>
                  </a:moveTo>
                  <a:lnTo>
                    <a:pt x="152529" y="0"/>
                  </a:lnTo>
                  <a:cubicBezTo>
                    <a:pt x="188567" y="0"/>
                    <a:pt x="223129" y="14316"/>
                    <a:pt x="248612" y="39799"/>
                  </a:cubicBezTo>
                  <a:cubicBezTo>
                    <a:pt x="274094" y="65282"/>
                    <a:pt x="288411" y="99844"/>
                    <a:pt x="288411" y="135882"/>
                  </a:cubicBezTo>
                  <a:lnTo>
                    <a:pt x="288411" y="135882"/>
                  </a:lnTo>
                  <a:cubicBezTo>
                    <a:pt x="288411" y="210927"/>
                    <a:pt x="227574" y="271763"/>
                    <a:pt x="152529" y="271763"/>
                  </a:cubicBezTo>
                  <a:lnTo>
                    <a:pt x="135882" y="271763"/>
                  </a:lnTo>
                  <a:cubicBezTo>
                    <a:pt x="99844" y="271763"/>
                    <a:pt x="65282" y="257447"/>
                    <a:pt x="39799" y="231964"/>
                  </a:cubicBezTo>
                  <a:cubicBezTo>
                    <a:pt x="14316" y="206482"/>
                    <a:pt x="0" y="171920"/>
                    <a:pt x="0" y="135882"/>
                  </a:cubicBezTo>
                  <a:lnTo>
                    <a:pt x="0" y="135882"/>
                  </a:lnTo>
                  <a:cubicBezTo>
                    <a:pt x="0" y="99844"/>
                    <a:pt x="14316" y="65282"/>
                    <a:pt x="39799" y="39799"/>
                  </a:cubicBezTo>
                  <a:cubicBezTo>
                    <a:pt x="65282" y="14316"/>
                    <a:pt x="99844" y="0"/>
                    <a:pt x="135882" y="0"/>
                  </a:cubicBezTo>
                  <a:close/>
                </a:path>
              </a:pathLst>
            </a:custGeom>
            <a:solidFill>
              <a:srgbClr val="8F0000"/>
            </a:solidFill>
          </p:spPr>
        </p:sp>
        <p:sp>
          <p:nvSpPr>
            <p:cNvPr name="TextBox 48" id="48"/>
            <p:cNvSpPr txBox="true"/>
            <p:nvPr/>
          </p:nvSpPr>
          <p:spPr>
            <a:xfrm>
              <a:off x="0" y="-47625"/>
              <a:ext cx="288411" cy="319388"/>
            </a:xfrm>
            <a:prstGeom prst="rect">
              <a:avLst/>
            </a:prstGeom>
          </p:spPr>
          <p:txBody>
            <a:bodyPr anchor="ctr" rtlCol="false" tIns="50800" lIns="50800" bIns="50800" rIns="50800"/>
            <a:lstStyle/>
            <a:p>
              <a:pPr algn="ctr">
                <a:lnSpc>
                  <a:spcPts val="2100"/>
                </a:lnSpc>
              </a:pPr>
            </a:p>
          </p:txBody>
        </p:sp>
      </p:grpSp>
      <p:grpSp>
        <p:nvGrpSpPr>
          <p:cNvPr name="Group 49" id="49"/>
          <p:cNvGrpSpPr/>
          <p:nvPr/>
        </p:nvGrpSpPr>
        <p:grpSpPr>
          <a:xfrm rot="0">
            <a:off x="15483498" y="6691438"/>
            <a:ext cx="1095059" cy="1031851"/>
            <a:chOff x="0" y="0"/>
            <a:chExt cx="288411" cy="271763"/>
          </a:xfrm>
        </p:grpSpPr>
        <p:sp>
          <p:nvSpPr>
            <p:cNvPr name="Freeform 50" id="50"/>
            <p:cNvSpPr/>
            <p:nvPr/>
          </p:nvSpPr>
          <p:spPr>
            <a:xfrm flipH="false" flipV="false" rot="0">
              <a:off x="0" y="0"/>
              <a:ext cx="288411" cy="271763"/>
            </a:xfrm>
            <a:custGeom>
              <a:avLst/>
              <a:gdLst/>
              <a:ahLst/>
              <a:cxnLst/>
              <a:rect r="r" b="b" t="t" l="l"/>
              <a:pathLst>
                <a:path h="271763" w="288411">
                  <a:moveTo>
                    <a:pt x="135882" y="0"/>
                  </a:moveTo>
                  <a:lnTo>
                    <a:pt x="152529" y="0"/>
                  </a:lnTo>
                  <a:cubicBezTo>
                    <a:pt x="188567" y="0"/>
                    <a:pt x="223129" y="14316"/>
                    <a:pt x="248612" y="39799"/>
                  </a:cubicBezTo>
                  <a:cubicBezTo>
                    <a:pt x="274094" y="65282"/>
                    <a:pt x="288411" y="99844"/>
                    <a:pt x="288411" y="135882"/>
                  </a:cubicBezTo>
                  <a:lnTo>
                    <a:pt x="288411" y="135882"/>
                  </a:lnTo>
                  <a:cubicBezTo>
                    <a:pt x="288411" y="210927"/>
                    <a:pt x="227574" y="271763"/>
                    <a:pt x="152529" y="271763"/>
                  </a:cubicBezTo>
                  <a:lnTo>
                    <a:pt x="135882" y="271763"/>
                  </a:lnTo>
                  <a:cubicBezTo>
                    <a:pt x="99844" y="271763"/>
                    <a:pt x="65282" y="257447"/>
                    <a:pt x="39799" y="231964"/>
                  </a:cubicBezTo>
                  <a:cubicBezTo>
                    <a:pt x="14316" y="206482"/>
                    <a:pt x="0" y="171920"/>
                    <a:pt x="0" y="135882"/>
                  </a:cubicBezTo>
                  <a:lnTo>
                    <a:pt x="0" y="135882"/>
                  </a:lnTo>
                  <a:cubicBezTo>
                    <a:pt x="0" y="99844"/>
                    <a:pt x="14316" y="65282"/>
                    <a:pt x="39799" y="39799"/>
                  </a:cubicBezTo>
                  <a:cubicBezTo>
                    <a:pt x="65282" y="14316"/>
                    <a:pt x="99844" y="0"/>
                    <a:pt x="135882" y="0"/>
                  </a:cubicBezTo>
                  <a:close/>
                </a:path>
              </a:pathLst>
            </a:custGeom>
            <a:solidFill>
              <a:srgbClr val="8F0000"/>
            </a:solidFill>
          </p:spPr>
        </p:sp>
        <p:sp>
          <p:nvSpPr>
            <p:cNvPr name="TextBox 51" id="51"/>
            <p:cNvSpPr txBox="true"/>
            <p:nvPr/>
          </p:nvSpPr>
          <p:spPr>
            <a:xfrm>
              <a:off x="0" y="-47625"/>
              <a:ext cx="288411" cy="319388"/>
            </a:xfrm>
            <a:prstGeom prst="rect">
              <a:avLst/>
            </a:prstGeom>
          </p:spPr>
          <p:txBody>
            <a:bodyPr anchor="ctr" rtlCol="false" tIns="50800" lIns="50800" bIns="50800" rIns="50800"/>
            <a:lstStyle/>
            <a:p>
              <a:pPr algn="ctr">
                <a:lnSpc>
                  <a:spcPts val="2100"/>
                </a:lnSpc>
              </a:pPr>
            </a:p>
          </p:txBody>
        </p:sp>
      </p:grpSp>
      <p:sp>
        <p:nvSpPr>
          <p:cNvPr name="AutoShape 52" id="52"/>
          <p:cNvSpPr/>
          <p:nvPr/>
        </p:nvSpPr>
        <p:spPr>
          <a:xfrm flipH="true" flipV="true">
            <a:off x="3985381" y="7723289"/>
            <a:ext cx="0" cy="1336835"/>
          </a:xfrm>
          <a:prstGeom prst="line">
            <a:avLst/>
          </a:prstGeom>
          <a:ln cap="flat" w="38100">
            <a:solidFill>
              <a:srgbClr val="FEC832"/>
            </a:solidFill>
            <a:prstDash val="solid"/>
            <a:headEnd type="none" len="sm" w="sm"/>
            <a:tailEnd type="arrow" len="sm" w="med"/>
          </a:ln>
        </p:spPr>
      </p:sp>
      <p:sp>
        <p:nvSpPr>
          <p:cNvPr name="TextBox 53" id="53"/>
          <p:cNvSpPr txBox="true"/>
          <p:nvPr/>
        </p:nvSpPr>
        <p:spPr>
          <a:xfrm rot="0">
            <a:off x="7320827" y="9002974"/>
            <a:ext cx="2089578" cy="899160"/>
          </a:xfrm>
          <a:prstGeom prst="rect">
            <a:avLst/>
          </a:prstGeom>
        </p:spPr>
        <p:txBody>
          <a:bodyPr anchor="t" rtlCol="false" tIns="0" lIns="0" bIns="0" rIns="0">
            <a:spAutoFit/>
          </a:bodyPr>
          <a:lstStyle/>
          <a:p>
            <a:pPr algn="ctr">
              <a:lnSpc>
                <a:spcPts val="3509"/>
              </a:lnSpc>
            </a:pPr>
            <a:r>
              <a:rPr lang="en-US" sz="2699">
                <a:solidFill>
                  <a:srgbClr val="FFFFFF"/>
                </a:solidFill>
                <a:latin typeface="Poppins"/>
              </a:rPr>
              <a:t>ARQUIVO B</a:t>
            </a:r>
          </a:p>
          <a:p>
            <a:pPr algn="l">
              <a:lnSpc>
                <a:spcPts val="3509"/>
              </a:lnSpc>
              <a:spcBef>
                <a:spcPct val="0"/>
              </a:spcBef>
            </a:pPr>
            <a:r>
              <a:rPr lang="en-US" sz="2699">
                <a:solidFill>
                  <a:srgbClr val="FFFFFF"/>
                </a:solidFill>
                <a:latin typeface="Poppins"/>
              </a:rPr>
              <a:t>(3 BLOCOS)</a:t>
            </a:r>
          </a:p>
        </p:txBody>
      </p:sp>
      <p:sp>
        <p:nvSpPr>
          <p:cNvPr name="AutoShape 54" id="54"/>
          <p:cNvSpPr/>
          <p:nvPr/>
        </p:nvSpPr>
        <p:spPr>
          <a:xfrm flipH="true" flipV="true">
            <a:off x="8365616" y="7723289"/>
            <a:ext cx="0" cy="1336835"/>
          </a:xfrm>
          <a:prstGeom prst="line">
            <a:avLst/>
          </a:prstGeom>
          <a:ln cap="flat" w="38100">
            <a:solidFill>
              <a:srgbClr val="00BF63"/>
            </a:solidFill>
            <a:prstDash val="solid"/>
            <a:headEnd type="none" len="sm" w="sm"/>
            <a:tailEnd type="arrow" len="sm" w="med"/>
          </a:ln>
        </p:spPr>
      </p:sp>
      <p:sp>
        <p:nvSpPr>
          <p:cNvPr name="TextBox 55" id="55"/>
          <p:cNvSpPr txBox="true"/>
          <p:nvPr/>
        </p:nvSpPr>
        <p:spPr>
          <a:xfrm rot="0">
            <a:off x="11579887" y="9002974"/>
            <a:ext cx="2089578" cy="899160"/>
          </a:xfrm>
          <a:prstGeom prst="rect">
            <a:avLst/>
          </a:prstGeom>
        </p:spPr>
        <p:txBody>
          <a:bodyPr anchor="t" rtlCol="false" tIns="0" lIns="0" bIns="0" rIns="0">
            <a:spAutoFit/>
          </a:bodyPr>
          <a:lstStyle/>
          <a:p>
            <a:pPr algn="ctr">
              <a:lnSpc>
                <a:spcPts val="3509"/>
              </a:lnSpc>
            </a:pPr>
            <a:r>
              <a:rPr lang="en-US" sz="2699">
                <a:solidFill>
                  <a:srgbClr val="FFFFFF"/>
                </a:solidFill>
                <a:latin typeface="Poppins"/>
              </a:rPr>
              <a:t>ARQUIVO C</a:t>
            </a:r>
          </a:p>
          <a:p>
            <a:pPr algn="l">
              <a:lnSpc>
                <a:spcPts val="3509"/>
              </a:lnSpc>
              <a:spcBef>
                <a:spcPct val="0"/>
              </a:spcBef>
            </a:pPr>
            <a:r>
              <a:rPr lang="en-US" sz="2699">
                <a:solidFill>
                  <a:srgbClr val="FFFFFF"/>
                </a:solidFill>
                <a:latin typeface="Poppins"/>
              </a:rPr>
              <a:t>(4 BLOCOS)</a:t>
            </a:r>
          </a:p>
        </p:txBody>
      </p:sp>
      <p:sp>
        <p:nvSpPr>
          <p:cNvPr name="AutoShape 56" id="56"/>
          <p:cNvSpPr/>
          <p:nvPr/>
        </p:nvSpPr>
        <p:spPr>
          <a:xfrm flipH="true" flipV="true">
            <a:off x="12624676" y="7723289"/>
            <a:ext cx="0" cy="1336835"/>
          </a:xfrm>
          <a:prstGeom prst="line">
            <a:avLst/>
          </a:prstGeom>
          <a:ln cap="flat" w="38100">
            <a:solidFill>
              <a:srgbClr val="3853A1"/>
            </a:solidFill>
            <a:prstDash val="solid"/>
            <a:headEnd type="none" len="sm" w="sm"/>
            <a:tailEnd type="arrow" len="sm" w="med"/>
          </a:ln>
        </p:spPr>
      </p:sp>
      <p:sp>
        <p:nvSpPr>
          <p:cNvPr name="TextBox 57" id="57"/>
          <p:cNvSpPr txBox="true"/>
          <p:nvPr/>
        </p:nvSpPr>
        <p:spPr>
          <a:xfrm rot="0">
            <a:off x="15146420" y="9002974"/>
            <a:ext cx="2089578" cy="899160"/>
          </a:xfrm>
          <a:prstGeom prst="rect">
            <a:avLst/>
          </a:prstGeom>
        </p:spPr>
        <p:txBody>
          <a:bodyPr anchor="t" rtlCol="false" tIns="0" lIns="0" bIns="0" rIns="0">
            <a:spAutoFit/>
          </a:bodyPr>
          <a:lstStyle/>
          <a:p>
            <a:pPr algn="ctr">
              <a:lnSpc>
                <a:spcPts val="3509"/>
              </a:lnSpc>
            </a:pPr>
            <a:r>
              <a:rPr lang="en-US" sz="2699">
                <a:solidFill>
                  <a:srgbClr val="FFFFFF"/>
                </a:solidFill>
                <a:latin typeface="Poppins"/>
              </a:rPr>
              <a:t>ARQUIVO D</a:t>
            </a:r>
          </a:p>
          <a:p>
            <a:pPr algn="l">
              <a:lnSpc>
                <a:spcPts val="3509"/>
              </a:lnSpc>
              <a:spcBef>
                <a:spcPct val="0"/>
              </a:spcBef>
            </a:pPr>
            <a:r>
              <a:rPr lang="en-US" sz="2699">
                <a:solidFill>
                  <a:srgbClr val="FFFFFF"/>
                </a:solidFill>
                <a:latin typeface="Poppins"/>
              </a:rPr>
              <a:t>(2 BLOCOS)</a:t>
            </a:r>
          </a:p>
        </p:txBody>
      </p:sp>
      <p:sp>
        <p:nvSpPr>
          <p:cNvPr name="AutoShape 58" id="58"/>
          <p:cNvSpPr/>
          <p:nvPr/>
        </p:nvSpPr>
        <p:spPr>
          <a:xfrm flipH="true" flipV="true">
            <a:off x="16191209" y="7723289"/>
            <a:ext cx="0" cy="1336835"/>
          </a:xfrm>
          <a:prstGeom prst="line">
            <a:avLst/>
          </a:prstGeom>
          <a:ln cap="flat" w="38100">
            <a:solidFill>
              <a:srgbClr val="8F0000"/>
            </a:solidFill>
            <a:prstDash val="solid"/>
            <a:headEnd type="none" len="sm" w="sm"/>
            <a:tailEnd type="arrow" len="sm" w="med"/>
          </a:ln>
        </p:spPr>
      </p:sp>
    </p:spTree>
  </p:cSld>
  <p:clrMapOvr>
    <a:masterClrMapping/>
  </p:clrMapOvr>
</p:sld>
</file>

<file path=ppt/slides/slide41.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17522138" y="7214454"/>
            <a:ext cx="765862" cy="768136"/>
          </a:xfrm>
          <a:prstGeom prst="rect">
            <a:avLst/>
          </a:prstGeom>
          <a:solidFill>
            <a:srgbClr val="F4F4F4"/>
          </a:solidFill>
        </p:spPr>
      </p:sp>
      <p:sp>
        <p:nvSpPr>
          <p:cNvPr name="AutoShape 3" id="3"/>
          <p:cNvSpPr/>
          <p:nvPr/>
        </p:nvSpPr>
        <p:spPr>
          <a:xfrm rot="0">
            <a:off x="16756276" y="7982591"/>
            <a:ext cx="765862" cy="768136"/>
          </a:xfrm>
          <a:prstGeom prst="rect">
            <a:avLst/>
          </a:prstGeom>
          <a:solidFill>
            <a:srgbClr val="FADB7A"/>
          </a:solidFill>
        </p:spPr>
      </p:sp>
      <p:sp>
        <p:nvSpPr>
          <p:cNvPr name="AutoShape 4" id="4"/>
          <p:cNvSpPr/>
          <p:nvPr/>
        </p:nvSpPr>
        <p:spPr>
          <a:xfrm rot="0">
            <a:off x="15990413" y="8750727"/>
            <a:ext cx="765862" cy="768136"/>
          </a:xfrm>
          <a:prstGeom prst="rect">
            <a:avLst/>
          </a:prstGeom>
          <a:solidFill>
            <a:srgbClr val="EFC136"/>
          </a:solidFill>
        </p:spPr>
      </p:sp>
      <p:sp>
        <p:nvSpPr>
          <p:cNvPr name="AutoShape 5" id="5"/>
          <p:cNvSpPr/>
          <p:nvPr/>
        </p:nvSpPr>
        <p:spPr>
          <a:xfrm rot="0">
            <a:off x="15224551" y="9518864"/>
            <a:ext cx="765862" cy="768136"/>
          </a:xfrm>
          <a:prstGeom prst="rect">
            <a:avLst/>
          </a:prstGeom>
          <a:solidFill>
            <a:srgbClr val="F4A100"/>
          </a:solidFill>
        </p:spPr>
      </p:sp>
      <p:sp>
        <p:nvSpPr>
          <p:cNvPr name="AutoShape 6" id="6"/>
          <p:cNvSpPr/>
          <p:nvPr/>
        </p:nvSpPr>
        <p:spPr>
          <a:xfrm rot="0">
            <a:off x="16756276" y="9518864"/>
            <a:ext cx="765862" cy="768136"/>
          </a:xfrm>
          <a:prstGeom prst="rect">
            <a:avLst/>
          </a:prstGeom>
          <a:solidFill>
            <a:srgbClr val="F4A100"/>
          </a:solidFill>
        </p:spPr>
      </p:sp>
      <p:sp>
        <p:nvSpPr>
          <p:cNvPr name="AutoShape 7" id="7"/>
          <p:cNvSpPr/>
          <p:nvPr/>
        </p:nvSpPr>
        <p:spPr>
          <a:xfrm rot="0">
            <a:off x="17522138" y="8750727"/>
            <a:ext cx="765862" cy="768136"/>
          </a:xfrm>
          <a:prstGeom prst="rect">
            <a:avLst/>
          </a:prstGeom>
          <a:solidFill>
            <a:srgbClr val="EFC136"/>
          </a:solidFill>
        </p:spPr>
      </p:sp>
      <p:graphicFrame>
        <p:nvGraphicFramePr>
          <p:cNvPr name="Table 8" id="8"/>
          <p:cNvGraphicFramePr>
            <a:graphicFrameLocks noGrp="true"/>
          </p:cNvGraphicFramePr>
          <p:nvPr/>
        </p:nvGraphicFramePr>
        <p:xfrm>
          <a:off x="1028700" y="2871319"/>
          <a:ext cx="15727133" cy="5185164"/>
        </p:xfrm>
        <a:graphic>
          <a:graphicData uri="http://schemas.openxmlformats.org/drawingml/2006/table">
            <a:tbl>
              <a:tblPr/>
              <a:tblGrid>
                <a:gridCol w="8115300"/>
                <a:gridCol w="7611833"/>
              </a:tblGrid>
              <a:tr h="1153067">
                <a:tc>
                  <a:txBody>
                    <a:bodyPr anchor="t" rtlCol="false"/>
                    <a:lstStyle/>
                    <a:p>
                      <a:pPr algn="ctr">
                        <a:lnSpc>
                          <a:spcPts val="4199"/>
                        </a:lnSpc>
                        <a:defRPr/>
                      </a:pPr>
                      <a:r>
                        <a:rPr lang="en-US" sz="2999">
                          <a:solidFill>
                            <a:srgbClr val="000000"/>
                          </a:solidFill>
                          <a:latin typeface="Poppins"/>
                        </a:rPr>
                        <a:t>VANTAGENS</a:t>
                      </a:r>
                      <a:endParaRPr lang="en-US" sz="1100"/>
                    </a:p>
                  </a:txBody>
                  <a:tcPr marL="190500" marR="190500" marT="190500" marB="190500" anchor="ctr">
                    <a:lnL cmpd="sng" algn="ctr" cap="flat" w="0">
                      <a:solidFill>
                        <a:srgbClr val="F4F4F4"/>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4A100"/>
                    </a:solidFill>
                  </a:tcPr>
                </a:tc>
                <a:tc>
                  <a:txBody>
                    <a:bodyPr anchor="t" rtlCol="false"/>
                    <a:lstStyle/>
                    <a:p>
                      <a:pPr algn="ctr">
                        <a:lnSpc>
                          <a:spcPts val="4199"/>
                        </a:lnSpc>
                        <a:defRPr/>
                      </a:pPr>
                      <a:r>
                        <a:rPr lang="en-US" sz="2999">
                          <a:solidFill>
                            <a:srgbClr val="191919"/>
                          </a:solidFill>
                          <a:latin typeface="Poppins"/>
                        </a:rPr>
                        <a:t>DESVANTAGENS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19050">
                      <a:solidFill>
                        <a:srgbClr val="191919"/>
                      </a:solidFill>
                      <a:prstDash val="solid"/>
                      <a:round/>
                      <a:headEnd type="none" w="med" len="med"/>
                      <a:tailEnd type="none" w="med" len="med"/>
                    </a:lnB>
                    <a:solidFill>
                      <a:srgbClr val="F4A100"/>
                    </a:solidFill>
                  </a:tcPr>
                </a:tc>
              </a:tr>
              <a:tr h="1322527">
                <a:tc>
                  <a:txBody>
                    <a:bodyPr anchor="t" rtlCol="false"/>
                    <a:lstStyle/>
                    <a:p>
                      <a:pPr algn="ctr">
                        <a:lnSpc>
                          <a:spcPts val="3219"/>
                        </a:lnSpc>
                        <a:defRPr/>
                      </a:pPr>
                      <a:r>
                        <a:rPr lang="en-US" sz="2299">
                          <a:solidFill>
                            <a:srgbClr val="191919"/>
                          </a:solidFill>
                          <a:latin typeface="Poppins"/>
                        </a:rPr>
                        <a:t>Acesso rápido</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4F4F4"/>
                    </a:solidFill>
                  </a:tcPr>
                </a:tc>
                <a:tc>
                  <a:txBody>
                    <a:bodyPr anchor="t" rtlCol="false"/>
                    <a:lstStyle/>
                    <a:p>
                      <a:pPr algn="ctr">
                        <a:lnSpc>
                          <a:spcPts val="3219"/>
                        </a:lnSpc>
                        <a:defRPr/>
                      </a:pPr>
                      <a:r>
                        <a:rPr lang="en-US" sz="2299">
                          <a:solidFill>
                            <a:srgbClr val="191919"/>
                          </a:solidFill>
                          <a:latin typeface="Poppins"/>
                        </a:rPr>
                        <a:t>Desperdício de Espaço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19050">
                      <a:solidFill>
                        <a:srgbClr val="191919"/>
                      </a:solidFill>
                      <a:prstDash val="solid"/>
                      <a:round/>
                      <a:headEnd type="none" w="med" len="med"/>
                      <a:tailEnd type="none" w="med" len="med"/>
                    </a:lnT>
                    <a:lnB cmpd="sng" algn="ctr" cap="flat" w="19050">
                      <a:solidFill>
                        <a:srgbClr val="191919"/>
                      </a:solidFill>
                      <a:prstDash val="solid"/>
                      <a:round/>
                      <a:headEnd type="none" w="med" len="med"/>
                      <a:tailEnd type="none" w="med" len="med"/>
                    </a:lnB>
                    <a:solidFill>
                      <a:srgbClr val="F4F4F4"/>
                    </a:solidFill>
                  </a:tcPr>
                </a:tc>
              </a:tr>
              <a:tr h="1354785">
                <a:tc>
                  <a:txBody>
                    <a:bodyPr anchor="t" rtlCol="false"/>
                    <a:lstStyle/>
                    <a:p>
                      <a:pPr algn="ctr">
                        <a:lnSpc>
                          <a:spcPts val="3219"/>
                        </a:lnSpc>
                        <a:defRPr/>
                      </a:pPr>
                      <a:r>
                        <a:rPr lang="en-US" sz="2299">
                          <a:solidFill>
                            <a:srgbClr val="191919"/>
                          </a:solidFill>
                          <a:latin typeface="Poppins"/>
                        </a:rPr>
                        <a:t>Baixa Fragmentação Interna</a:t>
                      </a:r>
                      <a:endParaRPr lang="en-US" sz="1100"/>
                    </a:p>
                  </a:txBody>
                  <a:tcPr marL="190500" marR="190500" marT="190500" marB="190500" anchor="ctr">
                    <a:lnL cmpd="sng" algn="ctr" cap="flat" w="0">
                      <a:solidFill>
                        <a:srgbClr val="F4F4F4"/>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F4F4F4"/>
                    </a:solidFill>
                  </a:tcPr>
                </a:tc>
                <a:tc>
                  <a:txBody>
                    <a:bodyPr anchor="t" rtlCol="false"/>
                    <a:lstStyle/>
                    <a:p>
                      <a:pPr algn="ctr">
                        <a:lnSpc>
                          <a:spcPts val="3219"/>
                        </a:lnSpc>
                        <a:defRPr/>
                      </a:pPr>
                      <a:r>
                        <a:rPr lang="en-US" sz="2299">
                          <a:solidFill>
                            <a:srgbClr val="191919"/>
                          </a:solidFill>
                          <a:latin typeface="Poppins"/>
                        </a:rPr>
                        <a:t>Requisitos de Alocação Antecipada</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19050">
                      <a:solidFill>
                        <a:srgbClr val="191919"/>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F4F4F4"/>
                    </a:solidFill>
                  </a:tcPr>
                </a:tc>
              </a:tr>
              <a:tr h="1354785">
                <a:tc>
                  <a:txBody>
                    <a:bodyPr anchor="t" rtlCol="false"/>
                    <a:lstStyle/>
                    <a:p>
                      <a:pPr algn="ctr">
                        <a:lnSpc>
                          <a:spcPts val="3219"/>
                        </a:lnSpc>
                        <a:defRPr/>
                      </a:pPr>
                      <a:r>
                        <a:rPr lang="en-US" sz="2299">
                          <a:solidFill>
                            <a:srgbClr val="191919"/>
                          </a:solidFill>
                          <a:latin typeface="Poppins"/>
                        </a:rPr>
                        <a:t>Leitura Eficiente</a:t>
                      </a:r>
                      <a:endParaRPr lang="en-US" sz="1100"/>
                    </a:p>
                  </a:txBody>
                  <a:tcPr marL="190500" marR="190500" marT="190500" marB="190500" anchor="ctr">
                    <a:lnL cmpd="sng" algn="ctr" cap="flat" w="0">
                      <a:solidFill>
                        <a:srgbClr val="F4F4F4"/>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F4F4F4"/>
                    </a:solidFill>
                  </a:tcPr>
                </a:tc>
                <a:tc>
                  <a:txBody>
                    <a:bodyPr anchor="t" rtlCol="false"/>
                    <a:lstStyle/>
                    <a:p>
                      <a:pPr algn="ctr">
                        <a:lnSpc>
                          <a:spcPts val="3219"/>
                        </a:lnSpc>
                        <a:defRPr/>
                      </a:pPr>
                      <a:r>
                        <a:rPr lang="en-US" sz="2299">
                          <a:solidFill>
                            <a:srgbClr val="191919"/>
                          </a:solidFill>
                          <a:latin typeface="Poppins"/>
                        </a:rPr>
                        <a:t>Dificuldade em Acomodar Arquivos Grandes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19050">
                      <a:solidFill>
                        <a:srgbClr val="191919"/>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F4F4F4"/>
                    </a:solidFill>
                  </a:tcPr>
                </a:tc>
              </a:tr>
            </a:tbl>
          </a:graphicData>
        </a:graphic>
      </p:graphicFrame>
      <p:sp>
        <p:nvSpPr>
          <p:cNvPr name="TextBox 9" id="9"/>
          <p:cNvSpPr txBox="true"/>
          <p:nvPr/>
        </p:nvSpPr>
        <p:spPr>
          <a:xfrm rot="0">
            <a:off x="1028700" y="962025"/>
            <a:ext cx="16230600" cy="981075"/>
          </a:xfrm>
          <a:prstGeom prst="rect">
            <a:avLst/>
          </a:prstGeom>
        </p:spPr>
        <p:txBody>
          <a:bodyPr anchor="t" rtlCol="false" tIns="0" lIns="0" bIns="0" rIns="0">
            <a:spAutoFit/>
          </a:bodyPr>
          <a:lstStyle/>
          <a:p>
            <a:pPr>
              <a:lnSpc>
                <a:spcPts val="7200"/>
              </a:lnSpc>
            </a:pPr>
            <a:r>
              <a:rPr lang="en-US" sz="6000">
                <a:solidFill>
                  <a:srgbClr val="F4F4F4"/>
                </a:solidFill>
                <a:latin typeface="Poppins Bold"/>
              </a:rPr>
              <a:t>Alocação contígua</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0"/>
            <a:ext cx="18288000" cy="4163365"/>
          </a:xfrm>
          <a:prstGeom prst="rect">
            <a:avLst/>
          </a:prstGeom>
          <a:solidFill>
            <a:srgbClr val="F4F4F4"/>
          </a:solidFill>
        </p:spPr>
      </p:sp>
      <p:sp>
        <p:nvSpPr>
          <p:cNvPr name="AutoShape 3" id="3"/>
          <p:cNvSpPr/>
          <p:nvPr/>
        </p:nvSpPr>
        <p:spPr>
          <a:xfrm rot="0">
            <a:off x="16890139" y="0"/>
            <a:ext cx="1397861" cy="1387788"/>
          </a:xfrm>
          <a:prstGeom prst="rect">
            <a:avLst/>
          </a:prstGeom>
          <a:solidFill>
            <a:srgbClr val="FADB7A"/>
          </a:solidFill>
        </p:spPr>
      </p:sp>
      <p:sp>
        <p:nvSpPr>
          <p:cNvPr name="AutoShape 4" id="4"/>
          <p:cNvSpPr/>
          <p:nvPr/>
        </p:nvSpPr>
        <p:spPr>
          <a:xfrm rot="0">
            <a:off x="16890139" y="2775577"/>
            <a:ext cx="1397861" cy="1387788"/>
          </a:xfrm>
          <a:prstGeom prst="rect">
            <a:avLst/>
          </a:prstGeom>
          <a:solidFill>
            <a:srgbClr val="F4A100"/>
          </a:solidFill>
        </p:spPr>
      </p:sp>
      <p:sp>
        <p:nvSpPr>
          <p:cNvPr name="AutoShape 5" id="5"/>
          <p:cNvSpPr/>
          <p:nvPr/>
        </p:nvSpPr>
        <p:spPr>
          <a:xfrm rot="0">
            <a:off x="15492278" y="1387788"/>
            <a:ext cx="1397861" cy="1387788"/>
          </a:xfrm>
          <a:prstGeom prst="rect">
            <a:avLst/>
          </a:prstGeom>
          <a:solidFill>
            <a:srgbClr val="EFC136"/>
          </a:solidFill>
        </p:spPr>
      </p:sp>
      <p:sp>
        <p:nvSpPr>
          <p:cNvPr name="AutoShape 6" id="6"/>
          <p:cNvSpPr/>
          <p:nvPr/>
        </p:nvSpPr>
        <p:spPr>
          <a:xfrm rot="0">
            <a:off x="14094417" y="2775577"/>
            <a:ext cx="1397861" cy="1387788"/>
          </a:xfrm>
          <a:prstGeom prst="rect">
            <a:avLst/>
          </a:prstGeom>
          <a:solidFill>
            <a:srgbClr val="F4A100"/>
          </a:solidFill>
        </p:spPr>
      </p:sp>
      <p:grpSp>
        <p:nvGrpSpPr>
          <p:cNvPr name="Group 7" id="7"/>
          <p:cNvGrpSpPr/>
          <p:nvPr/>
        </p:nvGrpSpPr>
        <p:grpSpPr>
          <a:xfrm rot="0">
            <a:off x="2780520" y="6770447"/>
            <a:ext cx="2248599" cy="2296004"/>
            <a:chOff x="0" y="0"/>
            <a:chExt cx="592223" cy="604709"/>
          </a:xfrm>
        </p:grpSpPr>
        <p:sp>
          <p:nvSpPr>
            <p:cNvPr name="Freeform 8" id="8"/>
            <p:cNvSpPr/>
            <p:nvPr/>
          </p:nvSpPr>
          <p:spPr>
            <a:xfrm flipH="false" flipV="false" rot="0">
              <a:off x="0" y="0"/>
              <a:ext cx="592223" cy="604709"/>
            </a:xfrm>
            <a:custGeom>
              <a:avLst/>
              <a:gdLst/>
              <a:ahLst/>
              <a:cxnLst/>
              <a:rect r="r" b="b" t="t" l="l"/>
              <a:pathLst>
                <a:path h="604709" w="592223">
                  <a:moveTo>
                    <a:pt x="75746" y="0"/>
                  </a:moveTo>
                  <a:lnTo>
                    <a:pt x="516478" y="0"/>
                  </a:lnTo>
                  <a:cubicBezTo>
                    <a:pt x="536567" y="0"/>
                    <a:pt x="555833" y="7980"/>
                    <a:pt x="570038" y="22185"/>
                  </a:cubicBezTo>
                  <a:cubicBezTo>
                    <a:pt x="584243" y="36391"/>
                    <a:pt x="592223" y="55657"/>
                    <a:pt x="592223" y="75746"/>
                  </a:cubicBezTo>
                  <a:lnTo>
                    <a:pt x="592223" y="528963"/>
                  </a:lnTo>
                  <a:cubicBezTo>
                    <a:pt x="592223" y="549052"/>
                    <a:pt x="584243" y="568318"/>
                    <a:pt x="570038" y="582523"/>
                  </a:cubicBezTo>
                  <a:cubicBezTo>
                    <a:pt x="555833" y="596729"/>
                    <a:pt x="536567" y="604709"/>
                    <a:pt x="516478" y="604709"/>
                  </a:cubicBezTo>
                  <a:lnTo>
                    <a:pt x="75746" y="604709"/>
                  </a:lnTo>
                  <a:cubicBezTo>
                    <a:pt x="55657" y="604709"/>
                    <a:pt x="36391" y="596729"/>
                    <a:pt x="22185" y="582523"/>
                  </a:cubicBezTo>
                  <a:cubicBezTo>
                    <a:pt x="7980" y="568318"/>
                    <a:pt x="0" y="549052"/>
                    <a:pt x="0" y="528963"/>
                  </a:cubicBezTo>
                  <a:lnTo>
                    <a:pt x="0" y="75746"/>
                  </a:lnTo>
                  <a:cubicBezTo>
                    <a:pt x="0" y="55657"/>
                    <a:pt x="7980" y="36391"/>
                    <a:pt x="22185" y="22185"/>
                  </a:cubicBezTo>
                  <a:cubicBezTo>
                    <a:pt x="36391" y="7980"/>
                    <a:pt x="55657" y="0"/>
                    <a:pt x="75746" y="0"/>
                  </a:cubicBezTo>
                  <a:close/>
                </a:path>
              </a:pathLst>
            </a:custGeom>
            <a:solidFill>
              <a:srgbClr val="EFC136"/>
            </a:solidFill>
          </p:spPr>
        </p:sp>
        <p:sp>
          <p:nvSpPr>
            <p:cNvPr name="TextBox 9" id="9"/>
            <p:cNvSpPr txBox="true"/>
            <p:nvPr/>
          </p:nvSpPr>
          <p:spPr>
            <a:xfrm>
              <a:off x="0" y="-76200"/>
              <a:ext cx="592223" cy="680909"/>
            </a:xfrm>
            <a:prstGeom prst="rect">
              <a:avLst/>
            </a:prstGeom>
          </p:spPr>
          <p:txBody>
            <a:bodyPr anchor="ctr" rtlCol="false" tIns="50800" lIns="50800" bIns="50800" rIns="50800"/>
            <a:lstStyle/>
            <a:p>
              <a:pPr algn="ctr">
                <a:lnSpc>
                  <a:spcPts val="3779"/>
                </a:lnSpc>
              </a:pPr>
              <a:r>
                <a:rPr lang="en-US" sz="2699">
                  <a:solidFill>
                    <a:srgbClr val="000000"/>
                  </a:solidFill>
                  <a:latin typeface="Poppins"/>
                </a:rPr>
                <a:t>BLOCO 0 DO ARQUIVO A</a:t>
              </a:r>
            </a:p>
          </p:txBody>
        </p:sp>
      </p:grpSp>
      <p:sp>
        <p:nvSpPr>
          <p:cNvPr name="TextBox 10" id="10"/>
          <p:cNvSpPr txBox="true"/>
          <p:nvPr/>
        </p:nvSpPr>
        <p:spPr>
          <a:xfrm rot="0">
            <a:off x="674133" y="1995957"/>
            <a:ext cx="11395614" cy="1304925"/>
          </a:xfrm>
          <a:prstGeom prst="rect">
            <a:avLst/>
          </a:prstGeom>
        </p:spPr>
        <p:txBody>
          <a:bodyPr anchor="t" rtlCol="false" tIns="0" lIns="0" bIns="0" rIns="0">
            <a:spAutoFit/>
          </a:bodyPr>
          <a:lstStyle/>
          <a:p>
            <a:pPr>
              <a:lnSpc>
                <a:spcPts val="9600"/>
              </a:lnSpc>
            </a:pPr>
            <a:r>
              <a:rPr lang="en-US" sz="8000">
                <a:solidFill>
                  <a:srgbClr val="191919"/>
                </a:solidFill>
                <a:latin typeface="Poppins Bold"/>
              </a:rPr>
              <a:t>Alocação encadeada</a:t>
            </a:r>
          </a:p>
        </p:txBody>
      </p:sp>
      <p:sp>
        <p:nvSpPr>
          <p:cNvPr name="TextBox 11" id="11"/>
          <p:cNvSpPr txBox="true"/>
          <p:nvPr/>
        </p:nvSpPr>
        <p:spPr>
          <a:xfrm rot="0">
            <a:off x="1247734" y="4730171"/>
            <a:ext cx="15642405" cy="899160"/>
          </a:xfrm>
          <a:prstGeom prst="rect">
            <a:avLst/>
          </a:prstGeom>
        </p:spPr>
        <p:txBody>
          <a:bodyPr anchor="t" rtlCol="false" tIns="0" lIns="0" bIns="0" rIns="0">
            <a:spAutoFit/>
          </a:bodyPr>
          <a:lstStyle/>
          <a:p>
            <a:pPr algn="l">
              <a:lnSpc>
                <a:spcPts val="3509"/>
              </a:lnSpc>
              <a:spcBef>
                <a:spcPct val="0"/>
              </a:spcBef>
            </a:pPr>
            <a:r>
              <a:rPr lang="en-US" sz="2699">
                <a:solidFill>
                  <a:srgbClr val="F4F4F4"/>
                </a:solidFill>
                <a:latin typeface="Poppins"/>
              </a:rPr>
              <a:t>É o conjunto de blocos ligados no disco, independente de sua localização física e cada um deve possuir um ponteiro para o bloco seguinte.</a:t>
            </a:r>
          </a:p>
        </p:txBody>
      </p:sp>
      <p:sp>
        <p:nvSpPr>
          <p:cNvPr name="TextBox 12" id="12"/>
          <p:cNvSpPr txBox="true"/>
          <p:nvPr/>
        </p:nvSpPr>
        <p:spPr>
          <a:xfrm rot="0">
            <a:off x="460747" y="6943521"/>
            <a:ext cx="2021155" cy="461010"/>
          </a:xfrm>
          <a:prstGeom prst="rect">
            <a:avLst/>
          </a:prstGeom>
        </p:spPr>
        <p:txBody>
          <a:bodyPr anchor="t" rtlCol="false" tIns="0" lIns="0" bIns="0" rIns="0">
            <a:spAutoFit/>
          </a:bodyPr>
          <a:lstStyle/>
          <a:p>
            <a:pPr algn="l">
              <a:lnSpc>
                <a:spcPts val="3509"/>
              </a:lnSpc>
              <a:spcBef>
                <a:spcPct val="0"/>
              </a:spcBef>
            </a:pPr>
            <a:r>
              <a:rPr lang="en-US" sz="2699">
                <a:solidFill>
                  <a:srgbClr val="F4F4F4"/>
                </a:solidFill>
                <a:latin typeface="Poppins"/>
              </a:rPr>
              <a:t>ARQUIVO A</a:t>
            </a:r>
          </a:p>
        </p:txBody>
      </p:sp>
      <p:sp>
        <p:nvSpPr>
          <p:cNvPr name="Freeform 13" id="13"/>
          <p:cNvSpPr/>
          <p:nvPr/>
        </p:nvSpPr>
        <p:spPr>
          <a:xfrm flipH="true" flipV="true" rot="7636558">
            <a:off x="1871036" y="7125442"/>
            <a:ext cx="402897" cy="1204312"/>
          </a:xfrm>
          <a:custGeom>
            <a:avLst/>
            <a:gdLst/>
            <a:ahLst/>
            <a:cxnLst/>
            <a:rect r="r" b="b" t="t" l="l"/>
            <a:pathLst>
              <a:path h="1204312" w="402897">
                <a:moveTo>
                  <a:pt x="402897" y="1204312"/>
                </a:moveTo>
                <a:lnTo>
                  <a:pt x="0" y="1204312"/>
                </a:lnTo>
                <a:lnTo>
                  <a:pt x="0" y="0"/>
                </a:lnTo>
                <a:lnTo>
                  <a:pt x="402897" y="0"/>
                </a:lnTo>
                <a:lnTo>
                  <a:pt x="402897" y="120431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237157" y="9201150"/>
            <a:ext cx="2543363" cy="461010"/>
          </a:xfrm>
          <a:prstGeom prst="rect">
            <a:avLst/>
          </a:prstGeom>
        </p:spPr>
        <p:txBody>
          <a:bodyPr anchor="t" rtlCol="false" tIns="0" lIns="0" bIns="0" rIns="0">
            <a:spAutoFit/>
          </a:bodyPr>
          <a:lstStyle/>
          <a:p>
            <a:pPr algn="l">
              <a:lnSpc>
                <a:spcPts val="3509"/>
              </a:lnSpc>
              <a:spcBef>
                <a:spcPct val="0"/>
              </a:spcBef>
            </a:pPr>
            <a:r>
              <a:rPr lang="en-US" sz="2699">
                <a:solidFill>
                  <a:srgbClr val="F4F4F4"/>
                </a:solidFill>
                <a:latin typeface="Poppins"/>
              </a:rPr>
              <a:t>BLOCO FÍSICO</a:t>
            </a:r>
          </a:p>
        </p:txBody>
      </p:sp>
      <p:sp>
        <p:nvSpPr>
          <p:cNvPr name="TextBox 15" id="15"/>
          <p:cNvSpPr txBox="true"/>
          <p:nvPr/>
        </p:nvSpPr>
        <p:spPr>
          <a:xfrm rot="0">
            <a:off x="3747173" y="9237441"/>
            <a:ext cx="315293" cy="461010"/>
          </a:xfrm>
          <a:prstGeom prst="rect">
            <a:avLst/>
          </a:prstGeom>
        </p:spPr>
        <p:txBody>
          <a:bodyPr anchor="t" rtlCol="false" tIns="0" lIns="0" bIns="0" rIns="0">
            <a:spAutoFit/>
          </a:bodyPr>
          <a:lstStyle/>
          <a:p>
            <a:pPr algn="l">
              <a:lnSpc>
                <a:spcPts val="3509"/>
              </a:lnSpc>
              <a:spcBef>
                <a:spcPct val="0"/>
              </a:spcBef>
            </a:pPr>
            <a:r>
              <a:rPr lang="en-US" sz="2699">
                <a:solidFill>
                  <a:srgbClr val="F4F4F4"/>
                </a:solidFill>
                <a:latin typeface="Poppins"/>
              </a:rPr>
              <a:t>4</a:t>
            </a:r>
          </a:p>
        </p:txBody>
      </p:sp>
      <p:sp>
        <p:nvSpPr>
          <p:cNvPr name="AutoShape 16" id="16"/>
          <p:cNvSpPr/>
          <p:nvPr/>
        </p:nvSpPr>
        <p:spPr>
          <a:xfrm>
            <a:off x="5256331" y="7899399"/>
            <a:ext cx="1336835" cy="0"/>
          </a:xfrm>
          <a:prstGeom prst="line">
            <a:avLst/>
          </a:prstGeom>
          <a:ln cap="flat" w="38100">
            <a:solidFill>
              <a:srgbClr val="FFFFFF"/>
            </a:solidFill>
            <a:prstDash val="solid"/>
            <a:headEnd type="none" len="sm" w="sm"/>
            <a:tailEnd type="arrow" len="sm" w="med"/>
          </a:ln>
        </p:spPr>
      </p:sp>
      <p:grpSp>
        <p:nvGrpSpPr>
          <p:cNvPr name="Group 17" id="17"/>
          <p:cNvGrpSpPr/>
          <p:nvPr/>
        </p:nvGrpSpPr>
        <p:grpSpPr>
          <a:xfrm rot="0">
            <a:off x="6895401" y="6806738"/>
            <a:ext cx="2248599" cy="2296004"/>
            <a:chOff x="0" y="0"/>
            <a:chExt cx="592223" cy="604709"/>
          </a:xfrm>
        </p:grpSpPr>
        <p:sp>
          <p:nvSpPr>
            <p:cNvPr name="Freeform 18" id="18"/>
            <p:cNvSpPr/>
            <p:nvPr/>
          </p:nvSpPr>
          <p:spPr>
            <a:xfrm flipH="false" flipV="false" rot="0">
              <a:off x="0" y="0"/>
              <a:ext cx="592223" cy="604709"/>
            </a:xfrm>
            <a:custGeom>
              <a:avLst/>
              <a:gdLst/>
              <a:ahLst/>
              <a:cxnLst/>
              <a:rect r="r" b="b" t="t" l="l"/>
              <a:pathLst>
                <a:path h="604709" w="592223">
                  <a:moveTo>
                    <a:pt x="75746" y="0"/>
                  </a:moveTo>
                  <a:lnTo>
                    <a:pt x="516478" y="0"/>
                  </a:lnTo>
                  <a:cubicBezTo>
                    <a:pt x="536567" y="0"/>
                    <a:pt x="555833" y="7980"/>
                    <a:pt x="570038" y="22185"/>
                  </a:cubicBezTo>
                  <a:cubicBezTo>
                    <a:pt x="584243" y="36391"/>
                    <a:pt x="592223" y="55657"/>
                    <a:pt x="592223" y="75746"/>
                  </a:cubicBezTo>
                  <a:lnTo>
                    <a:pt x="592223" y="528963"/>
                  </a:lnTo>
                  <a:cubicBezTo>
                    <a:pt x="592223" y="549052"/>
                    <a:pt x="584243" y="568318"/>
                    <a:pt x="570038" y="582523"/>
                  </a:cubicBezTo>
                  <a:cubicBezTo>
                    <a:pt x="555833" y="596729"/>
                    <a:pt x="536567" y="604709"/>
                    <a:pt x="516478" y="604709"/>
                  </a:cubicBezTo>
                  <a:lnTo>
                    <a:pt x="75746" y="604709"/>
                  </a:lnTo>
                  <a:cubicBezTo>
                    <a:pt x="55657" y="604709"/>
                    <a:pt x="36391" y="596729"/>
                    <a:pt x="22185" y="582523"/>
                  </a:cubicBezTo>
                  <a:cubicBezTo>
                    <a:pt x="7980" y="568318"/>
                    <a:pt x="0" y="549052"/>
                    <a:pt x="0" y="528963"/>
                  </a:cubicBezTo>
                  <a:lnTo>
                    <a:pt x="0" y="75746"/>
                  </a:lnTo>
                  <a:cubicBezTo>
                    <a:pt x="0" y="55657"/>
                    <a:pt x="7980" y="36391"/>
                    <a:pt x="22185" y="22185"/>
                  </a:cubicBezTo>
                  <a:cubicBezTo>
                    <a:pt x="36391" y="7980"/>
                    <a:pt x="55657" y="0"/>
                    <a:pt x="75746" y="0"/>
                  </a:cubicBezTo>
                  <a:close/>
                </a:path>
              </a:pathLst>
            </a:custGeom>
            <a:solidFill>
              <a:srgbClr val="EFC136"/>
            </a:solidFill>
          </p:spPr>
        </p:sp>
        <p:sp>
          <p:nvSpPr>
            <p:cNvPr name="TextBox 19" id="19"/>
            <p:cNvSpPr txBox="true"/>
            <p:nvPr/>
          </p:nvSpPr>
          <p:spPr>
            <a:xfrm>
              <a:off x="0" y="-76200"/>
              <a:ext cx="592223" cy="680909"/>
            </a:xfrm>
            <a:prstGeom prst="rect">
              <a:avLst/>
            </a:prstGeom>
          </p:spPr>
          <p:txBody>
            <a:bodyPr anchor="ctr" rtlCol="false" tIns="50800" lIns="50800" bIns="50800" rIns="50800"/>
            <a:lstStyle/>
            <a:p>
              <a:pPr algn="ctr">
                <a:lnSpc>
                  <a:spcPts val="3779"/>
                </a:lnSpc>
              </a:pPr>
              <a:r>
                <a:rPr lang="en-US" sz="2699">
                  <a:solidFill>
                    <a:srgbClr val="000000"/>
                  </a:solidFill>
                  <a:latin typeface="Poppins"/>
                </a:rPr>
                <a:t>BLOCO 1 DO ARQUIVO A</a:t>
              </a:r>
            </a:p>
          </p:txBody>
        </p:sp>
      </p:grpSp>
      <p:sp>
        <p:nvSpPr>
          <p:cNvPr name="TextBox 20" id="20"/>
          <p:cNvSpPr txBox="true"/>
          <p:nvPr/>
        </p:nvSpPr>
        <p:spPr>
          <a:xfrm rot="0">
            <a:off x="7901559" y="9201150"/>
            <a:ext cx="236284" cy="461010"/>
          </a:xfrm>
          <a:prstGeom prst="rect">
            <a:avLst/>
          </a:prstGeom>
        </p:spPr>
        <p:txBody>
          <a:bodyPr anchor="t" rtlCol="false" tIns="0" lIns="0" bIns="0" rIns="0">
            <a:spAutoFit/>
          </a:bodyPr>
          <a:lstStyle/>
          <a:p>
            <a:pPr algn="l">
              <a:lnSpc>
                <a:spcPts val="3509"/>
              </a:lnSpc>
              <a:spcBef>
                <a:spcPct val="0"/>
              </a:spcBef>
            </a:pPr>
            <a:r>
              <a:rPr lang="en-US" sz="2699">
                <a:solidFill>
                  <a:srgbClr val="F4F4F4"/>
                </a:solidFill>
                <a:latin typeface="Poppins"/>
              </a:rPr>
              <a:t>7</a:t>
            </a:r>
          </a:p>
        </p:txBody>
      </p:sp>
      <p:sp>
        <p:nvSpPr>
          <p:cNvPr name="AutoShape 21" id="21"/>
          <p:cNvSpPr/>
          <p:nvPr/>
        </p:nvSpPr>
        <p:spPr>
          <a:xfrm>
            <a:off x="9448800" y="7899399"/>
            <a:ext cx="1336835" cy="0"/>
          </a:xfrm>
          <a:prstGeom prst="line">
            <a:avLst/>
          </a:prstGeom>
          <a:ln cap="flat" w="38100">
            <a:solidFill>
              <a:srgbClr val="FFFFFF"/>
            </a:solidFill>
            <a:prstDash val="solid"/>
            <a:headEnd type="none" len="sm" w="sm"/>
            <a:tailEnd type="arrow" len="sm" w="med"/>
          </a:ln>
        </p:spPr>
      </p:sp>
      <p:grpSp>
        <p:nvGrpSpPr>
          <p:cNvPr name="Group 22" id="22"/>
          <p:cNvGrpSpPr/>
          <p:nvPr/>
        </p:nvGrpSpPr>
        <p:grpSpPr>
          <a:xfrm rot="0">
            <a:off x="11087870" y="6806738"/>
            <a:ext cx="2248599" cy="2296004"/>
            <a:chOff x="0" y="0"/>
            <a:chExt cx="592223" cy="604709"/>
          </a:xfrm>
        </p:grpSpPr>
        <p:sp>
          <p:nvSpPr>
            <p:cNvPr name="Freeform 23" id="23"/>
            <p:cNvSpPr/>
            <p:nvPr/>
          </p:nvSpPr>
          <p:spPr>
            <a:xfrm flipH="false" flipV="false" rot="0">
              <a:off x="0" y="0"/>
              <a:ext cx="592223" cy="604709"/>
            </a:xfrm>
            <a:custGeom>
              <a:avLst/>
              <a:gdLst/>
              <a:ahLst/>
              <a:cxnLst/>
              <a:rect r="r" b="b" t="t" l="l"/>
              <a:pathLst>
                <a:path h="604709" w="592223">
                  <a:moveTo>
                    <a:pt x="75746" y="0"/>
                  </a:moveTo>
                  <a:lnTo>
                    <a:pt x="516478" y="0"/>
                  </a:lnTo>
                  <a:cubicBezTo>
                    <a:pt x="536567" y="0"/>
                    <a:pt x="555833" y="7980"/>
                    <a:pt x="570038" y="22185"/>
                  </a:cubicBezTo>
                  <a:cubicBezTo>
                    <a:pt x="584243" y="36391"/>
                    <a:pt x="592223" y="55657"/>
                    <a:pt x="592223" y="75746"/>
                  </a:cubicBezTo>
                  <a:lnTo>
                    <a:pt x="592223" y="528963"/>
                  </a:lnTo>
                  <a:cubicBezTo>
                    <a:pt x="592223" y="549052"/>
                    <a:pt x="584243" y="568318"/>
                    <a:pt x="570038" y="582523"/>
                  </a:cubicBezTo>
                  <a:cubicBezTo>
                    <a:pt x="555833" y="596729"/>
                    <a:pt x="536567" y="604709"/>
                    <a:pt x="516478" y="604709"/>
                  </a:cubicBezTo>
                  <a:lnTo>
                    <a:pt x="75746" y="604709"/>
                  </a:lnTo>
                  <a:cubicBezTo>
                    <a:pt x="55657" y="604709"/>
                    <a:pt x="36391" y="596729"/>
                    <a:pt x="22185" y="582523"/>
                  </a:cubicBezTo>
                  <a:cubicBezTo>
                    <a:pt x="7980" y="568318"/>
                    <a:pt x="0" y="549052"/>
                    <a:pt x="0" y="528963"/>
                  </a:cubicBezTo>
                  <a:lnTo>
                    <a:pt x="0" y="75746"/>
                  </a:lnTo>
                  <a:cubicBezTo>
                    <a:pt x="0" y="55657"/>
                    <a:pt x="7980" y="36391"/>
                    <a:pt x="22185" y="22185"/>
                  </a:cubicBezTo>
                  <a:cubicBezTo>
                    <a:pt x="36391" y="7980"/>
                    <a:pt x="55657" y="0"/>
                    <a:pt x="75746" y="0"/>
                  </a:cubicBezTo>
                  <a:close/>
                </a:path>
              </a:pathLst>
            </a:custGeom>
            <a:solidFill>
              <a:srgbClr val="EFC136"/>
            </a:solidFill>
          </p:spPr>
        </p:sp>
        <p:sp>
          <p:nvSpPr>
            <p:cNvPr name="TextBox 24" id="24"/>
            <p:cNvSpPr txBox="true"/>
            <p:nvPr/>
          </p:nvSpPr>
          <p:spPr>
            <a:xfrm>
              <a:off x="0" y="-76200"/>
              <a:ext cx="592223" cy="680909"/>
            </a:xfrm>
            <a:prstGeom prst="rect">
              <a:avLst/>
            </a:prstGeom>
          </p:spPr>
          <p:txBody>
            <a:bodyPr anchor="ctr" rtlCol="false" tIns="50800" lIns="50800" bIns="50800" rIns="50800"/>
            <a:lstStyle/>
            <a:p>
              <a:pPr algn="ctr">
                <a:lnSpc>
                  <a:spcPts val="3779"/>
                </a:lnSpc>
              </a:pPr>
              <a:r>
                <a:rPr lang="en-US" sz="2699">
                  <a:solidFill>
                    <a:srgbClr val="000000"/>
                  </a:solidFill>
                  <a:latin typeface="Poppins"/>
                </a:rPr>
                <a:t>BLOCO 2 DO ARQUIVO A</a:t>
              </a:r>
            </a:p>
          </p:txBody>
        </p:sp>
      </p:grpSp>
      <p:sp>
        <p:nvSpPr>
          <p:cNvPr name="TextBox 25" id="25"/>
          <p:cNvSpPr txBox="true"/>
          <p:nvPr/>
        </p:nvSpPr>
        <p:spPr>
          <a:xfrm rot="0">
            <a:off x="12069746" y="9237441"/>
            <a:ext cx="315293" cy="461010"/>
          </a:xfrm>
          <a:prstGeom prst="rect">
            <a:avLst/>
          </a:prstGeom>
        </p:spPr>
        <p:txBody>
          <a:bodyPr anchor="t" rtlCol="false" tIns="0" lIns="0" bIns="0" rIns="0">
            <a:spAutoFit/>
          </a:bodyPr>
          <a:lstStyle/>
          <a:p>
            <a:pPr algn="l">
              <a:lnSpc>
                <a:spcPts val="3509"/>
              </a:lnSpc>
              <a:spcBef>
                <a:spcPct val="0"/>
              </a:spcBef>
            </a:pPr>
            <a:r>
              <a:rPr lang="en-US" sz="2699">
                <a:solidFill>
                  <a:srgbClr val="F4F4F4"/>
                </a:solidFill>
                <a:latin typeface="Poppins"/>
              </a:rPr>
              <a:t>2</a:t>
            </a:r>
          </a:p>
        </p:txBody>
      </p:sp>
      <p:sp>
        <p:nvSpPr>
          <p:cNvPr name="AutoShape 26" id="26"/>
          <p:cNvSpPr/>
          <p:nvPr/>
        </p:nvSpPr>
        <p:spPr>
          <a:xfrm>
            <a:off x="13631744" y="7899399"/>
            <a:ext cx="1336835" cy="0"/>
          </a:xfrm>
          <a:prstGeom prst="line">
            <a:avLst/>
          </a:prstGeom>
          <a:ln cap="flat" w="38100">
            <a:solidFill>
              <a:srgbClr val="FFFFFF"/>
            </a:solidFill>
            <a:prstDash val="solid"/>
            <a:headEnd type="none" len="sm" w="sm"/>
            <a:tailEnd type="arrow" len="sm" w="med"/>
          </a:ln>
        </p:spPr>
      </p:sp>
      <p:grpSp>
        <p:nvGrpSpPr>
          <p:cNvPr name="Group 27" id="27"/>
          <p:cNvGrpSpPr/>
          <p:nvPr/>
        </p:nvGrpSpPr>
        <p:grpSpPr>
          <a:xfrm rot="0">
            <a:off x="15270814" y="6806738"/>
            <a:ext cx="2248599" cy="2296004"/>
            <a:chOff x="0" y="0"/>
            <a:chExt cx="592223" cy="604709"/>
          </a:xfrm>
        </p:grpSpPr>
        <p:sp>
          <p:nvSpPr>
            <p:cNvPr name="Freeform 28" id="28"/>
            <p:cNvSpPr/>
            <p:nvPr/>
          </p:nvSpPr>
          <p:spPr>
            <a:xfrm flipH="false" flipV="false" rot="0">
              <a:off x="0" y="0"/>
              <a:ext cx="592223" cy="604709"/>
            </a:xfrm>
            <a:custGeom>
              <a:avLst/>
              <a:gdLst/>
              <a:ahLst/>
              <a:cxnLst/>
              <a:rect r="r" b="b" t="t" l="l"/>
              <a:pathLst>
                <a:path h="604709" w="592223">
                  <a:moveTo>
                    <a:pt x="75746" y="0"/>
                  </a:moveTo>
                  <a:lnTo>
                    <a:pt x="516478" y="0"/>
                  </a:lnTo>
                  <a:cubicBezTo>
                    <a:pt x="536567" y="0"/>
                    <a:pt x="555833" y="7980"/>
                    <a:pt x="570038" y="22185"/>
                  </a:cubicBezTo>
                  <a:cubicBezTo>
                    <a:pt x="584243" y="36391"/>
                    <a:pt x="592223" y="55657"/>
                    <a:pt x="592223" y="75746"/>
                  </a:cubicBezTo>
                  <a:lnTo>
                    <a:pt x="592223" y="528963"/>
                  </a:lnTo>
                  <a:cubicBezTo>
                    <a:pt x="592223" y="549052"/>
                    <a:pt x="584243" y="568318"/>
                    <a:pt x="570038" y="582523"/>
                  </a:cubicBezTo>
                  <a:cubicBezTo>
                    <a:pt x="555833" y="596729"/>
                    <a:pt x="536567" y="604709"/>
                    <a:pt x="516478" y="604709"/>
                  </a:cubicBezTo>
                  <a:lnTo>
                    <a:pt x="75746" y="604709"/>
                  </a:lnTo>
                  <a:cubicBezTo>
                    <a:pt x="55657" y="604709"/>
                    <a:pt x="36391" y="596729"/>
                    <a:pt x="22185" y="582523"/>
                  </a:cubicBezTo>
                  <a:cubicBezTo>
                    <a:pt x="7980" y="568318"/>
                    <a:pt x="0" y="549052"/>
                    <a:pt x="0" y="528963"/>
                  </a:cubicBezTo>
                  <a:lnTo>
                    <a:pt x="0" y="75746"/>
                  </a:lnTo>
                  <a:cubicBezTo>
                    <a:pt x="0" y="55657"/>
                    <a:pt x="7980" y="36391"/>
                    <a:pt x="22185" y="22185"/>
                  </a:cubicBezTo>
                  <a:cubicBezTo>
                    <a:pt x="36391" y="7980"/>
                    <a:pt x="55657" y="0"/>
                    <a:pt x="75746" y="0"/>
                  </a:cubicBezTo>
                  <a:close/>
                </a:path>
              </a:pathLst>
            </a:custGeom>
            <a:solidFill>
              <a:srgbClr val="EFC136"/>
            </a:solidFill>
          </p:spPr>
        </p:sp>
        <p:sp>
          <p:nvSpPr>
            <p:cNvPr name="TextBox 29" id="29"/>
            <p:cNvSpPr txBox="true"/>
            <p:nvPr/>
          </p:nvSpPr>
          <p:spPr>
            <a:xfrm>
              <a:off x="0" y="-76200"/>
              <a:ext cx="592223" cy="680909"/>
            </a:xfrm>
            <a:prstGeom prst="rect">
              <a:avLst/>
            </a:prstGeom>
          </p:spPr>
          <p:txBody>
            <a:bodyPr anchor="ctr" rtlCol="false" tIns="50800" lIns="50800" bIns="50800" rIns="50800"/>
            <a:lstStyle/>
            <a:p>
              <a:pPr algn="ctr">
                <a:lnSpc>
                  <a:spcPts val="3779"/>
                </a:lnSpc>
              </a:pPr>
              <a:r>
                <a:rPr lang="en-US" sz="2699">
                  <a:solidFill>
                    <a:srgbClr val="000000"/>
                  </a:solidFill>
                  <a:latin typeface="Poppins"/>
                </a:rPr>
                <a:t>BLOCO 3 DO ARQUIVO A</a:t>
              </a:r>
            </a:p>
          </p:txBody>
        </p:sp>
      </p:grpSp>
      <p:sp>
        <p:nvSpPr>
          <p:cNvPr name="TextBox 30" id="30"/>
          <p:cNvSpPr txBox="true"/>
          <p:nvPr/>
        </p:nvSpPr>
        <p:spPr>
          <a:xfrm rot="0">
            <a:off x="16181974" y="9237441"/>
            <a:ext cx="426279" cy="461010"/>
          </a:xfrm>
          <a:prstGeom prst="rect">
            <a:avLst/>
          </a:prstGeom>
        </p:spPr>
        <p:txBody>
          <a:bodyPr anchor="t" rtlCol="false" tIns="0" lIns="0" bIns="0" rIns="0">
            <a:spAutoFit/>
          </a:bodyPr>
          <a:lstStyle/>
          <a:p>
            <a:pPr algn="l">
              <a:lnSpc>
                <a:spcPts val="3509"/>
              </a:lnSpc>
              <a:spcBef>
                <a:spcPct val="0"/>
              </a:spcBef>
            </a:pPr>
            <a:r>
              <a:rPr lang="en-US" sz="2699">
                <a:solidFill>
                  <a:srgbClr val="F4F4F4"/>
                </a:solidFill>
                <a:latin typeface="Poppins"/>
              </a:rPr>
              <a:t>10</a:t>
            </a:r>
          </a:p>
        </p:txBody>
      </p:sp>
    </p:spTree>
  </p:cSld>
  <p:clrMapOvr>
    <a:masterClrMapping/>
  </p:clrMapOvr>
</p:sld>
</file>

<file path=ppt/slides/slide43.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17522138" y="7214454"/>
            <a:ext cx="765862" cy="768136"/>
          </a:xfrm>
          <a:prstGeom prst="rect">
            <a:avLst/>
          </a:prstGeom>
          <a:solidFill>
            <a:srgbClr val="F4F4F4"/>
          </a:solidFill>
        </p:spPr>
      </p:sp>
      <p:sp>
        <p:nvSpPr>
          <p:cNvPr name="AutoShape 3" id="3"/>
          <p:cNvSpPr/>
          <p:nvPr/>
        </p:nvSpPr>
        <p:spPr>
          <a:xfrm rot="0">
            <a:off x="16756276" y="7982591"/>
            <a:ext cx="765862" cy="768136"/>
          </a:xfrm>
          <a:prstGeom prst="rect">
            <a:avLst/>
          </a:prstGeom>
          <a:solidFill>
            <a:srgbClr val="FADB7A"/>
          </a:solidFill>
        </p:spPr>
      </p:sp>
      <p:sp>
        <p:nvSpPr>
          <p:cNvPr name="AutoShape 4" id="4"/>
          <p:cNvSpPr/>
          <p:nvPr/>
        </p:nvSpPr>
        <p:spPr>
          <a:xfrm rot="0">
            <a:off x="15990413" y="8750727"/>
            <a:ext cx="765862" cy="768136"/>
          </a:xfrm>
          <a:prstGeom prst="rect">
            <a:avLst/>
          </a:prstGeom>
          <a:solidFill>
            <a:srgbClr val="EFC136"/>
          </a:solidFill>
        </p:spPr>
      </p:sp>
      <p:sp>
        <p:nvSpPr>
          <p:cNvPr name="AutoShape 5" id="5"/>
          <p:cNvSpPr/>
          <p:nvPr/>
        </p:nvSpPr>
        <p:spPr>
          <a:xfrm rot="0">
            <a:off x="15224551" y="9518864"/>
            <a:ext cx="765862" cy="768136"/>
          </a:xfrm>
          <a:prstGeom prst="rect">
            <a:avLst/>
          </a:prstGeom>
          <a:solidFill>
            <a:srgbClr val="F4A100"/>
          </a:solidFill>
        </p:spPr>
      </p:sp>
      <p:sp>
        <p:nvSpPr>
          <p:cNvPr name="AutoShape 6" id="6"/>
          <p:cNvSpPr/>
          <p:nvPr/>
        </p:nvSpPr>
        <p:spPr>
          <a:xfrm rot="0">
            <a:off x="16756276" y="9518864"/>
            <a:ext cx="765862" cy="768136"/>
          </a:xfrm>
          <a:prstGeom prst="rect">
            <a:avLst/>
          </a:prstGeom>
          <a:solidFill>
            <a:srgbClr val="F4A100"/>
          </a:solidFill>
        </p:spPr>
      </p:sp>
      <p:sp>
        <p:nvSpPr>
          <p:cNvPr name="AutoShape 7" id="7"/>
          <p:cNvSpPr/>
          <p:nvPr/>
        </p:nvSpPr>
        <p:spPr>
          <a:xfrm rot="0">
            <a:off x="17522138" y="8750727"/>
            <a:ext cx="765862" cy="768136"/>
          </a:xfrm>
          <a:prstGeom prst="rect">
            <a:avLst/>
          </a:prstGeom>
          <a:solidFill>
            <a:srgbClr val="EFC136"/>
          </a:solidFill>
        </p:spPr>
      </p:sp>
      <p:graphicFrame>
        <p:nvGraphicFramePr>
          <p:cNvPr name="Table 8" id="8"/>
          <p:cNvGraphicFramePr>
            <a:graphicFrameLocks noGrp="true"/>
          </p:cNvGraphicFramePr>
          <p:nvPr/>
        </p:nvGraphicFramePr>
        <p:xfrm>
          <a:off x="1028700" y="2871319"/>
          <a:ext cx="15727133" cy="5185164"/>
        </p:xfrm>
        <a:graphic>
          <a:graphicData uri="http://schemas.openxmlformats.org/drawingml/2006/table">
            <a:tbl>
              <a:tblPr/>
              <a:tblGrid>
                <a:gridCol w="8115300"/>
                <a:gridCol w="7611833"/>
              </a:tblGrid>
              <a:tr h="1153067">
                <a:tc>
                  <a:txBody>
                    <a:bodyPr anchor="t" rtlCol="false"/>
                    <a:lstStyle/>
                    <a:p>
                      <a:pPr algn="ctr">
                        <a:lnSpc>
                          <a:spcPts val="4199"/>
                        </a:lnSpc>
                        <a:defRPr/>
                      </a:pPr>
                      <a:r>
                        <a:rPr lang="en-US" sz="2999">
                          <a:solidFill>
                            <a:srgbClr val="000000"/>
                          </a:solidFill>
                          <a:latin typeface="Poppins"/>
                        </a:rPr>
                        <a:t>VANTAGENS</a:t>
                      </a:r>
                      <a:endParaRPr lang="en-US" sz="1100"/>
                    </a:p>
                  </a:txBody>
                  <a:tcPr marL="190500" marR="190500" marT="190500" marB="190500" anchor="ctr">
                    <a:lnL cmpd="sng" algn="ctr" cap="flat" w="0">
                      <a:solidFill>
                        <a:srgbClr val="F4F4F4"/>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4A100"/>
                    </a:solidFill>
                  </a:tcPr>
                </a:tc>
                <a:tc>
                  <a:txBody>
                    <a:bodyPr anchor="t" rtlCol="false"/>
                    <a:lstStyle/>
                    <a:p>
                      <a:pPr algn="ctr">
                        <a:lnSpc>
                          <a:spcPts val="4199"/>
                        </a:lnSpc>
                        <a:defRPr/>
                      </a:pPr>
                      <a:r>
                        <a:rPr lang="en-US" sz="2999">
                          <a:solidFill>
                            <a:srgbClr val="191919"/>
                          </a:solidFill>
                          <a:latin typeface="Poppins"/>
                        </a:rPr>
                        <a:t>DESVANTAGENS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19050">
                      <a:solidFill>
                        <a:srgbClr val="191919"/>
                      </a:solidFill>
                      <a:prstDash val="solid"/>
                      <a:round/>
                      <a:headEnd type="none" w="med" len="med"/>
                      <a:tailEnd type="none" w="med" len="med"/>
                    </a:lnB>
                    <a:solidFill>
                      <a:srgbClr val="F4A100"/>
                    </a:solidFill>
                  </a:tcPr>
                </a:tc>
              </a:tr>
              <a:tr h="1322527">
                <a:tc>
                  <a:txBody>
                    <a:bodyPr anchor="t" rtlCol="false"/>
                    <a:lstStyle/>
                    <a:p>
                      <a:pPr algn="ctr">
                        <a:lnSpc>
                          <a:spcPts val="3219"/>
                        </a:lnSpc>
                        <a:defRPr/>
                      </a:pPr>
                      <a:r>
                        <a:rPr lang="en-US" sz="2299">
                          <a:solidFill>
                            <a:srgbClr val="191919"/>
                          </a:solidFill>
                          <a:latin typeface="Poppins"/>
                        </a:rPr>
                        <a:t>Uso de todos os blocos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4F4F4"/>
                    </a:solidFill>
                  </a:tcPr>
                </a:tc>
                <a:tc>
                  <a:txBody>
                    <a:bodyPr anchor="t" rtlCol="false"/>
                    <a:lstStyle/>
                    <a:p>
                      <a:pPr algn="ctr">
                        <a:lnSpc>
                          <a:spcPts val="3219"/>
                        </a:lnSpc>
                        <a:defRPr/>
                      </a:pPr>
                      <a:r>
                        <a:rPr lang="en-US" sz="2299">
                          <a:solidFill>
                            <a:srgbClr val="191919"/>
                          </a:solidFill>
                          <a:latin typeface="Poppins"/>
                        </a:rPr>
                        <a:t>Acesso mais lento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19050">
                      <a:solidFill>
                        <a:srgbClr val="191919"/>
                      </a:solidFill>
                      <a:prstDash val="solid"/>
                      <a:round/>
                      <a:headEnd type="none" w="med" len="med"/>
                      <a:tailEnd type="none" w="med" len="med"/>
                    </a:lnT>
                    <a:lnB cmpd="sng" algn="ctr" cap="flat" w="19050">
                      <a:solidFill>
                        <a:srgbClr val="191919"/>
                      </a:solidFill>
                      <a:prstDash val="solid"/>
                      <a:round/>
                      <a:headEnd type="none" w="med" len="med"/>
                      <a:tailEnd type="none" w="med" len="med"/>
                    </a:lnB>
                    <a:solidFill>
                      <a:srgbClr val="F4F4F4"/>
                    </a:solidFill>
                  </a:tcPr>
                </a:tc>
              </a:tr>
              <a:tr h="1354785">
                <a:tc>
                  <a:txBody>
                    <a:bodyPr anchor="t" rtlCol="false"/>
                    <a:lstStyle/>
                    <a:p>
                      <a:pPr algn="ctr">
                        <a:lnSpc>
                          <a:spcPts val="3219"/>
                        </a:lnSpc>
                        <a:defRPr/>
                      </a:pPr>
                      <a:r>
                        <a:rPr lang="en-US" sz="2299">
                          <a:solidFill>
                            <a:srgbClr val="191919"/>
                          </a:solidFill>
                          <a:latin typeface="Poppins"/>
                        </a:rPr>
                        <a:t>Facilidade de inserção/remoção</a:t>
                      </a:r>
                      <a:endParaRPr lang="en-US" sz="1100"/>
                    </a:p>
                  </a:txBody>
                  <a:tcPr marL="190500" marR="190500" marT="190500" marB="190500" anchor="ctr">
                    <a:lnL cmpd="sng" algn="ctr" cap="flat" w="0">
                      <a:solidFill>
                        <a:srgbClr val="F4F4F4"/>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F4F4F4"/>
                    </a:solidFill>
                  </a:tcPr>
                </a:tc>
                <a:tc>
                  <a:txBody>
                    <a:bodyPr anchor="t" rtlCol="false"/>
                    <a:lstStyle/>
                    <a:p>
                      <a:pPr algn="ctr">
                        <a:lnSpc>
                          <a:spcPts val="3219"/>
                        </a:lnSpc>
                        <a:defRPr/>
                      </a:pPr>
                      <a:r>
                        <a:rPr lang="en-US" sz="2299">
                          <a:solidFill>
                            <a:srgbClr val="191919"/>
                          </a:solidFill>
                          <a:latin typeface="Poppins"/>
                        </a:rPr>
                        <a:t>Complexa implementação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19050">
                      <a:solidFill>
                        <a:srgbClr val="191919"/>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F4F4F4"/>
                    </a:solidFill>
                  </a:tcPr>
                </a:tc>
              </a:tr>
              <a:tr h="1354785">
                <a:tc>
                  <a:txBody>
                    <a:bodyPr anchor="t" rtlCol="false"/>
                    <a:lstStyle/>
                    <a:p>
                      <a:pPr algn="ctr">
                        <a:lnSpc>
                          <a:spcPts val="3219"/>
                        </a:lnSpc>
                        <a:defRPr/>
                      </a:pPr>
                      <a:r>
                        <a:rPr lang="en-US" sz="2299">
                          <a:solidFill>
                            <a:srgbClr val="191919"/>
                          </a:solidFill>
                          <a:latin typeface="Poppins"/>
                        </a:rPr>
                        <a:t>Flexibilidade no tamanho</a:t>
                      </a:r>
                      <a:endParaRPr lang="en-US" sz="1100"/>
                    </a:p>
                  </a:txBody>
                  <a:tcPr marL="190500" marR="190500" marT="190500" marB="190500" anchor="ctr">
                    <a:lnL cmpd="sng" algn="ctr" cap="flat" w="0">
                      <a:solidFill>
                        <a:srgbClr val="F4F4F4"/>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F4F4F4"/>
                    </a:solidFill>
                  </a:tcPr>
                </a:tc>
                <a:tc>
                  <a:txBody>
                    <a:bodyPr anchor="t" rtlCol="false"/>
                    <a:lstStyle/>
                    <a:p>
                      <a:pPr algn="ctr">
                        <a:lnSpc>
                          <a:spcPts val="3219"/>
                        </a:lnSpc>
                        <a:defRPr/>
                      </a:pPr>
                      <a:r>
                        <a:rPr lang="en-US" sz="2299">
                          <a:solidFill>
                            <a:srgbClr val="191919"/>
                          </a:solidFill>
                          <a:latin typeface="Poppins"/>
                        </a:rPr>
                        <a:t>Fragmentação da memória</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19050">
                      <a:solidFill>
                        <a:srgbClr val="191919"/>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F4F4F4"/>
                    </a:solidFill>
                  </a:tcPr>
                </a:tc>
              </a:tr>
            </a:tbl>
          </a:graphicData>
        </a:graphic>
      </p:graphicFrame>
      <p:sp>
        <p:nvSpPr>
          <p:cNvPr name="TextBox 9" id="9"/>
          <p:cNvSpPr txBox="true"/>
          <p:nvPr/>
        </p:nvSpPr>
        <p:spPr>
          <a:xfrm rot="0">
            <a:off x="1028700" y="962025"/>
            <a:ext cx="16230600" cy="1895475"/>
          </a:xfrm>
          <a:prstGeom prst="rect">
            <a:avLst/>
          </a:prstGeom>
        </p:spPr>
        <p:txBody>
          <a:bodyPr anchor="t" rtlCol="false" tIns="0" lIns="0" bIns="0" rIns="0">
            <a:spAutoFit/>
          </a:bodyPr>
          <a:lstStyle/>
          <a:p>
            <a:pPr>
              <a:lnSpc>
                <a:spcPts val="7200"/>
              </a:lnSpc>
            </a:pPr>
            <a:r>
              <a:rPr lang="en-US" sz="6000">
                <a:solidFill>
                  <a:srgbClr val="F4F4F4"/>
                </a:solidFill>
                <a:latin typeface="Poppins Bold"/>
              </a:rPr>
              <a:t>Alocação encadeada</a:t>
            </a:r>
          </a:p>
          <a:p>
            <a:pPr>
              <a:lnSpc>
                <a:spcPts val="7200"/>
              </a:lnSpc>
            </a:pPr>
          </a:p>
        </p:txBody>
      </p:sp>
    </p:spTree>
  </p:cSld>
  <p:clrMapOvr>
    <a:masterClrMapping/>
  </p:clrMapOvr>
</p:sld>
</file>

<file path=ppt/slides/slide44.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0"/>
            <a:ext cx="18288000" cy="4163365"/>
          </a:xfrm>
          <a:prstGeom prst="rect">
            <a:avLst/>
          </a:prstGeom>
          <a:solidFill>
            <a:srgbClr val="F4F4F4"/>
          </a:solidFill>
        </p:spPr>
      </p:sp>
      <p:sp>
        <p:nvSpPr>
          <p:cNvPr name="AutoShape 3" id="3"/>
          <p:cNvSpPr/>
          <p:nvPr/>
        </p:nvSpPr>
        <p:spPr>
          <a:xfrm rot="0">
            <a:off x="16890139" y="0"/>
            <a:ext cx="1397861" cy="1387788"/>
          </a:xfrm>
          <a:prstGeom prst="rect">
            <a:avLst/>
          </a:prstGeom>
          <a:solidFill>
            <a:srgbClr val="FADB7A"/>
          </a:solidFill>
        </p:spPr>
      </p:sp>
      <p:sp>
        <p:nvSpPr>
          <p:cNvPr name="AutoShape 4" id="4"/>
          <p:cNvSpPr/>
          <p:nvPr/>
        </p:nvSpPr>
        <p:spPr>
          <a:xfrm rot="0">
            <a:off x="16890139" y="2775577"/>
            <a:ext cx="1397861" cy="1387788"/>
          </a:xfrm>
          <a:prstGeom prst="rect">
            <a:avLst/>
          </a:prstGeom>
          <a:solidFill>
            <a:srgbClr val="F4A100"/>
          </a:solidFill>
        </p:spPr>
      </p:sp>
      <p:sp>
        <p:nvSpPr>
          <p:cNvPr name="AutoShape 5" id="5"/>
          <p:cNvSpPr/>
          <p:nvPr/>
        </p:nvSpPr>
        <p:spPr>
          <a:xfrm rot="0">
            <a:off x="15492278" y="1387788"/>
            <a:ext cx="1397861" cy="1387788"/>
          </a:xfrm>
          <a:prstGeom prst="rect">
            <a:avLst/>
          </a:prstGeom>
          <a:solidFill>
            <a:srgbClr val="EFC136"/>
          </a:solidFill>
        </p:spPr>
      </p:sp>
      <p:sp>
        <p:nvSpPr>
          <p:cNvPr name="AutoShape 6" id="6"/>
          <p:cNvSpPr/>
          <p:nvPr/>
        </p:nvSpPr>
        <p:spPr>
          <a:xfrm rot="0">
            <a:off x="14094417" y="2775577"/>
            <a:ext cx="1397861" cy="1387788"/>
          </a:xfrm>
          <a:prstGeom prst="rect">
            <a:avLst/>
          </a:prstGeom>
          <a:solidFill>
            <a:srgbClr val="F4A100"/>
          </a:solidFill>
        </p:spPr>
      </p:sp>
      <p:grpSp>
        <p:nvGrpSpPr>
          <p:cNvPr name="Group 7" id="7"/>
          <p:cNvGrpSpPr/>
          <p:nvPr/>
        </p:nvGrpSpPr>
        <p:grpSpPr>
          <a:xfrm rot="0">
            <a:off x="7252462" y="6288745"/>
            <a:ext cx="4366055" cy="745158"/>
            <a:chOff x="0" y="0"/>
            <a:chExt cx="1149908" cy="196256"/>
          </a:xfrm>
        </p:grpSpPr>
        <p:sp>
          <p:nvSpPr>
            <p:cNvPr name="Freeform 8" id="8"/>
            <p:cNvSpPr/>
            <p:nvPr/>
          </p:nvSpPr>
          <p:spPr>
            <a:xfrm flipH="false" flipV="false" rot="0">
              <a:off x="0" y="0"/>
              <a:ext cx="1149908" cy="196256"/>
            </a:xfrm>
            <a:custGeom>
              <a:avLst/>
              <a:gdLst/>
              <a:ahLst/>
              <a:cxnLst/>
              <a:rect r="r" b="b" t="t" l="l"/>
              <a:pathLst>
                <a:path h="196256" w="1149908">
                  <a:moveTo>
                    <a:pt x="39011" y="0"/>
                  </a:moveTo>
                  <a:lnTo>
                    <a:pt x="1110897" y="0"/>
                  </a:lnTo>
                  <a:cubicBezTo>
                    <a:pt x="1121243" y="0"/>
                    <a:pt x="1131166" y="4110"/>
                    <a:pt x="1138482" y="11426"/>
                  </a:cubicBezTo>
                  <a:cubicBezTo>
                    <a:pt x="1145798" y="18742"/>
                    <a:pt x="1149908" y="28664"/>
                    <a:pt x="1149908" y="39011"/>
                  </a:cubicBezTo>
                  <a:lnTo>
                    <a:pt x="1149908" y="157245"/>
                  </a:lnTo>
                  <a:cubicBezTo>
                    <a:pt x="1149908" y="178790"/>
                    <a:pt x="1132442" y="196256"/>
                    <a:pt x="1110897" y="196256"/>
                  </a:cubicBezTo>
                  <a:lnTo>
                    <a:pt x="39011" y="196256"/>
                  </a:lnTo>
                  <a:cubicBezTo>
                    <a:pt x="17466" y="196256"/>
                    <a:pt x="0" y="178790"/>
                    <a:pt x="0" y="157245"/>
                  </a:cubicBezTo>
                  <a:lnTo>
                    <a:pt x="0" y="39011"/>
                  </a:lnTo>
                  <a:cubicBezTo>
                    <a:pt x="0" y="17466"/>
                    <a:pt x="17466" y="0"/>
                    <a:pt x="39011" y="0"/>
                  </a:cubicBezTo>
                  <a:close/>
                </a:path>
              </a:pathLst>
            </a:custGeom>
            <a:solidFill>
              <a:srgbClr val="EFC136"/>
            </a:solidFill>
          </p:spPr>
        </p:sp>
        <p:sp>
          <p:nvSpPr>
            <p:cNvPr name="TextBox 9" id="9"/>
            <p:cNvSpPr txBox="true"/>
            <p:nvPr/>
          </p:nvSpPr>
          <p:spPr>
            <a:xfrm>
              <a:off x="0" y="-76200"/>
              <a:ext cx="1149908" cy="272456"/>
            </a:xfrm>
            <a:prstGeom prst="rect">
              <a:avLst/>
            </a:prstGeom>
          </p:spPr>
          <p:txBody>
            <a:bodyPr anchor="ctr" rtlCol="false" tIns="50800" lIns="50800" bIns="50800" rIns="50800"/>
            <a:lstStyle/>
            <a:p>
              <a:pPr algn="ctr">
                <a:lnSpc>
                  <a:spcPts val="3779"/>
                </a:lnSpc>
              </a:pPr>
              <a:r>
                <a:rPr lang="en-US" sz="2699">
                  <a:solidFill>
                    <a:srgbClr val="000000"/>
                  </a:solidFill>
                  <a:latin typeface="Poppins"/>
                </a:rPr>
                <a:t>10</a:t>
              </a:r>
            </a:p>
          </p:txBody>
        </p:sp>
      </p:grpSp>
      <p:sp>
        <p:nvSpPr>
          <p:cNvPr name="TextBox 10" id="10"/>
          <p:cNvSpPr txBox="true"/>
          <p:nvPr/>
        </p:nvSpPr>
        <p:spPr>
          <a:xfrm rot="0">
            <a:off x="658331" y="776757"/>
            <a:ext cx="13118022" cy="2524125"/>
          </a:xfrm>
          <a:prstGeom prst="rect">
            <a:avLst/>
          </a:prstGeom>
        </p:spPr>
        <p:txBody>
          <a:bodyPr anchor="t" rtlCol="false" tIns="0" lIns="0" bIns="0" rIns="0">
            <a:spAutoFit/>
          </a:bodyPr>
          <a:lstStyle/>
          <a:p>
            <a:pPr>
              <a:lnSpc>
                <a:spcPts val="9600"/>
              </a:lnSpc>
            </a:pPr>
            <a:r>
              <a:rPr lang="en-US" sz="8000">
                <a:solidFill>
                  <a:srgbClr val="191919"/>
                </a:solidFill>
                <a:latin typeface="Poppins Bold"/>
              </a:rPr>
              <a:t>Alocação encadeada com tabela na memória</a:t>
            </a:r>
          </a:p>
        </p:txBody>
      </p:sp>
      <p:sp>
        <p:nvSpPr>
          <p:cNvPr name="TextBox 11" id="11"/>
          <p:cNvSpPr txBox="true"/>
          <p:nvPr/>
        </p:nvSpPr>
        <p:spPr>
          <a:xfrm rot="0">
            <a:off x="1247734" y="4769676"/>
            <a:ext cx="15642405" cy="1337310"/>
          </a:xfrm>
          <a:prstGeom prst="rect">
            <a:avLst/>
          </a:prstGeom>
        </p:spPr>
        <p:txBody>
          <a:bodyPr anchor="t" rtlCol="false" tIns="0" lIns="0" bIns="0" rIns="0">
            <a:spAutoFit/>
          </a:bodyPr>
          <a:lstStyle/>
          <a:p>
            <a:pPr algn="l">
              <a:lnSpc>
                <a:spcPts val="3509"/>
              </a:lnSpc>
              <a:spcBef>
                <a:spcPct val="0"/>
              </a:spcBef>
            </a:pPr>
            <a:r>
              <a:rPr lang="en-US" sz="2699">
                <a:solidFill>
                  <a:srgbClr val="F4F4F4"/>
                </a:solidFill>
                <a:latin typeface="Poppins"/>
              </a:rPr>
              <a:t>Nesse método, uma tabela é utilizada para registrar informações sobre blocos de memória alocados</a:t>
            </a:r>
          </a:p>
          <a:p>
            <a:pPr algn="l">
              <a:lnSpc>
                <a:spcPts val="3509"/>
              </a:lnSpc>
              <a:spcBef>
                <a:spcPct val="0"/>
              </a:spcBef>
            </a:pPr>
          </a:p>
        </p:txBody>
      </p:sp>
      <p:sp>
        <p:nvSpPr>
          <p:cNvPr name="TextBox 12" id="12"/>
          <p:cNvSpPr txBox="true"/>
          <p:nvPr/>
        </p:nvSpPr>
        <p:spPr>
          <a:xfrm rot="0">
            <a:off x="13601226" y="7873509"/>
            <a:ext cx="4502055" cy="461010"/>
          </a:xfrm>
          <a:prstGeom prst="rect">
            <a:avLst/>
          </a:prstGeom>
        </p:spPr>
        <p:txBody>
          <a:bodyPr anchor="t" rtlCol="false" tIns="0" lIns="0" bIns="0" rIns="0">
            <a:spAutoFit/>
          </a:bodyPr>
          <a:lstStyle/>
          <a:p>
            <a:pPr algn="l">
              <a:lnSpc>
                <a:spcPts val="3509"/>
              </a:lnSpc>
              <a:spcBef>
                <a:spcPct val="0"/>
              </a:spcBef>
            </a:pPr>
            <a:r>
              <a:rPr lang="en-US" sz="2699">
                <a:solidFill>
                  <a:srgbClr val="F4F4F4"/>
                </a:solidFill>
                <a:latin typeface="Poppins"/>
              </a:rPr>
              <a:t>ARQUIVO A COMEÇA AQUI</a:t>
            </a:r>
          </a:p>
        </p:txBody>
      </p:sp>
      <p:sp>
        <p:nvSpPr>
          <p:cNvPr name="TextBox 13" id="13"/>
          <p:cNvSpPr txBox="true"/>
          <p:nvPr/>
        </p:nvSpPr>
        <p:spPr>
          <a:xfrm rot="0">
            <a:off x="1247734" y="7892559"/>
            <a:ext cx="2543363" cy="461010"/>
          </a:xfrm>
          <a:prstGeom prst="rect">
            <a:avLst/>
          </a:prstGeom>
        </p:spPr>
        <p:txBody>
          <a:bodyPr anchor="t" rtlCol="false" tIns="0" lIns="0" bIns="0" rIns="0">
            <a:spAutoFit/>
          </a:bodyPr>
          <a:lstStyle/>
          <a:p>
            <a:pPr algn="l">
              <a:lnSpc>
                <a:spcPts val="3509"/>
              </a:lnSpc>
              <a:spcBef>
                <a:spcPct val="0"/>
              </a:spcBef>
            </a:pPr>
            <a:r>
              <a:rPr lang="en-US" sz="2699">
                <a:solidFill>
                  <a:srgbClr val="F4F4F4"/>
                </a:solidFill>
                <a:latin typeface="Poppins"/>
              </a:rPr>
              <a:t>BLOCO FÍSICO</a:t>
            </a:r>
          </a:p>
        </p:txBody>
      </p:sp>
      <p:sp>
        <p:nvSpPr>
          <p:cNvPr name="TextBox 14" id="14"/>
          <p:cNvSpPr txBox="true"/>
          <p:nvPr/>
        </p:nvSpPr>
        <p:spPr>
          <a:xfrm rot="0">
            <a:off x="5823134" y="6433525"/>
            <a:ext cx="315293" cy="461010"/>
          </a:xfrm>
          <a:prstGeom prst="rect">
            <a:avLst/>
          </a:prstGeom>
        </p:spPr>
        <p:txBody>
          <a:bodyPr anchor="t" rtlCol="false" tIns="0" lIns="0" bIns="0" rIns="0">
            <a:spAutoFit/>
          </a:bodyPr>
          <a:lstStyle/>
          <a:p>
            <a:pPr algn="l">
              <a:lnSpc>
                <a:spcPts val="3509"/>
              </a:lnSpc>
              <a:spcBef>
                <a:spcPct val="0"/>
              </a:spcBef>
            </a:pPr>
            <a:r>
              <a:rPr lang="en-US" sz="2699">
                <a:solidFill>
                  <a:srgbClr val="F4F4F4"/>
                </a:solidFill>
                <a:latin typeface="Poppins"/>
              </a:rPr>
              <a:t>0</a:t>
            </a:r>
          </a:p>
        </p:txBody>
      </p:sp>
      <p:grpSp>
        <p:nvGrpSpPr>
          <p:cNvPr name="Group 15" id="15"/>
          <p:cNvGrpSpPr/>
          <p:nvPr/>
        </p:nvGrpSpPr>
        <p:grpSpPr>
          <a:xfrm rot="0">
            <a:off x="7252462" y="7033902"/>
            <a:ext cx="4366055" cy="745158"/>
            <a:chOff x="0" y="0"/>
            <a:chExt cx="1149908" cy="196256"/>
          </a:xfrm>
        </p:grpSpPr>
        <p:sp>
          <p:nvSpPr>
            <p:cNvPr name="Freeform 16" id="16"/>
            <p:cNvSpPr/>
            <p:nvPr/>
          </p:nvSpPr>
          <p:spPr>
            <a:xfrm flipH="false" flipV="false" rot="0">
              <a:off x="0" y="0"/>
              <a:ext cx="1149908" cy="196256"/>
            </a:xfrm>
            <a:custGeom>
              <a:avLst/>
              <a:gdLst/>
              <a:ahLst/>
              <a:cxnLst/>
              <a:rect r="r" b="b" t="t" l="l"/>
              <a:pathLst>
                <a:path h="196256" w="1149908">
                  <a:moveTo>
                    <a:pt x="39011" y="0"/>
                  </a:moveTo>
                  <a:lnTo>
                    <a:pt x="1110897" y="0"/>
                  </a:lnTo>
                  <a:cubicBezTo>
                    <a:pt x="1121243" y="0"/>
                    <a:pt x="1131166" y="4110"/>
                    <a:pt x="1138482" y="11426"/>
                  </a:cubicBezTo>
                  <a:cubicBezTo>
                    <a:pt x="1145798" y="18742"/>
                    <a:pt x="1149908" y="28664"/>
                    <a:pt x="1149908" y="39011"/>
                  </a:cubicBezTo>
                  <a:lnTo>
                    <a:pt x="1149908" y="157245"/>
                  </a:lnTo>
                  <a:cubicBezTo>
                    <a:pt x="1149908" y="178790"/>
                    <a:pt x="1132442" y="196256"/>
                    <a:pt x="1110897" y="196256"/>
                  </a:cubicBezTo>
                  <a:lnTo>
                    <a:pt x="39011" y="196256"/>
                  </a:lnTo>
                  <a:cubicBezTo>
                    <a:pt x="17466" y="196256"/>
                    <a:pt x="0" y="178790"/>
                    <a:pt x="0" y="157245"/>
                  </a:cubicBezTo>
                  <a:lnTo>
                    <a:pt x="0" y="39011"/>
                  </a:lnTo>
                  <a:cubicBezTo>
                    <a:pt x="0" y="17466"/>
                    <a:pt x="17466" y="0"/>
                    <a:pt x="39011" y="0"/>
                  </a:cubicBezTo>
                  <a:close/>
                </a:path>
              </a:pathLst>
            </a:custGeom>
            <a:solidFill>
              <a:srgbClr val="EFC136"/>
            </a:solidFill>
          </p:spPr>
        </p:sp>
        <p:sp>
          <p:nvSpPr>
            <p:cNvPr name="TextBox 17" id="17"/>
            <p:cNvSpPr txBox="true"/>
            <p:nvPr/>
          </p:nvSpPr>
          <p:spPr>
            <a:xfrm>
              <a:off x="0" y="-76200"/>
              <a:ext cx="1149908" cy="272456"/>
            </a:xfrm>
            <a:prstGeom prst="rect">
              <a:avLst/>
            </a:prstGeom>
          </p:spPr>
          <p:txBody>
            <a:bodyPr anchor="ctr" rtlCol="false" tIns="50800" lIns="50800" bIns="50800" rIns="50800"/>
            <a:lstStyle/>
            <a:p>
              <a:pPr algn="ctr">
                <a:lnSpc>
                  <a:spcPts val="3779"/>
                </a:lnSpc>
              </a:pPr>
              <a:r>
                <a:rPr lang="en-US" sz="2699">
                  <a:solidFill>
                    <a:srgbClr val="000000"/>
                  </a:solidFill>
                  <a:latin typeface="Poppins"/>
                </a:rPr>
                <a:t>11</a:t>
              </a:r>
            </a:p>
          </p:txBody>
        </p:sp>
      </p:grpSp>
      <p:sp>
        <p:nvSpPr>
          <p:cNvPr name="TextBox 18" id="18"/>
          <p:cNvSpPr txBox="true"/>
          <p:nvPr/>
        </p:nvSpPr>
        <p:spPr>
          <a:xfrm rot="0">
            <a:off x="5823134" y="7178682"/>
            <a:ext cx="315293" cy="461010"/>
          </a:xfrm>
          <a:prstGeom prst="rect">
            <a:avLst/>
          </a:prstGeom>
        </p:spPr>
        <p:txBody>
          <a:bodyPr anchor="t" rtlCol="false" tIns="0" lIns="0" bIns="0" rIns="0">
            <a:spAutoFit/>
          </a:bodyPr>
          <a:lstStyle/>
          <a:p>
            <a:pPr algn="l">
              <a:lnSpc>
                <a:spcPts val="3509"/>
              </a:lnSpc>
              <a:spcBef>
                <a:spcPct val="0"/>
              </a:spcBef>
            </a:pPr>
            <a:r>
              <a:rPr lang="en-US" sz="2699">
                <a:solidFill>
                  <a:srgbClr val="F4F4F4"/>
                </a:solidFill>
                <a:latin typeface="Poppins"/>
              </a:rPr>
              <a:t>1</a:t>
            </a:r>
          </a:p>
        </p:txBody>
      </p:sp>
      <p:grpSp>
        <p:nvGrpSpPr>
          <p:cNvPr name="Group 19" id="19"/>
          <p:cNvGrpSpPr/>
          <p:nvPr/>
        </p:nvGrpSpPr>
        <p:grpSpPr>
          <a:xfrm rot="0">
            <a:off x="7252462" y="7779060"/>
            <a:ext cx="4366055" cy="745158"/>
            <a:chOff x="0" y="0"/>
            <a:chExt cx="1149908" cy="196256"/>
          </a:xfrm>
        </p:grpSpPr>
        <p:sp>
          <p:nvSpPr>
            <p:cNvPr name="Freeform 20" id="20"/>
            <p:cNvSpPr/>
            <p:nvPr/>
          </p:nvSpPr>
          <p:spPr>
            <a:xfrm flipH="false" flipV="false" rot="0">
              <a:off x="0" y="0"/>
              <a:ext cx="1149908" cy="196256"/>
            </a:xfrm>
            <a:custGeom>
              <a:avLst/>
              <a:gdLst/>
              <a:ahLst/>
              <a:cxnLst/>
              <a:rect r="r" b="b" t="t" l="l"/>
              <a:pathLst>
                <a:path h="196256" w="1149908">
                  <a:moveTo>
                    <a:pt x="39011" y="0"/>
                  </a:moveTo>
                  <a:lnTo>
                    <a:pt x="1110897" y="0"/>
                  </a:lnTo>
                  <a:cubicBezTo>
                    <a:pt x="1121243" y="0"/>
                    <a:pt x="1131166" y="4110"/>
                    <a:pt x="1138482" y="11426"/>
                  </a:cubicBezTo>
                  <a:cubicBezTo>
                    <a:pt x="1145798" y="18742"/>
                    <a:pt x="1149908" y="28664"/>
                    <a:pt x="1149908" y="39011"/>
                  </a:cubicBezTo>
                  <a:lnTo>
                    <a:pt x="1149908" y="157245"/>
                  </a:lnTo>
                  <a:cubicBezTo>
                    <a:pt x="1149908" y="178790"/>
                    <a:pt x="1132442" y="196256"/>
                    <a:pt x="1110897" y="196256"/>
                  </a:cubicBezTo>
                  <a:lnTo>
                    <a:pt x="39011" y="196256"/>
                  </a:lnTo>
                  <a:cubicBezTo>
                    <a:pt x="17466" y="196256"/>
                    <a:pt x="0" y="178790"/>
                    <a:pt x="0" y="157245"/>
                  </a:cubicBezTo>
                  <a:lnTo>
                    <a:pt x="0" y="39011"/>
                  </a:lnTo>
                  <a:cubicBezTo>
                    <a:pt x="0" y="17466"/>
                    <a:pt x="17466" y="0"/>
                    <a:pt x="39011" y="0"/>
                  </a:cubicBezTo>
                  <a:close/>
                </a:path>
              </a:pathLst>
            </a:custGeom>
            <a:solidFill>
              <a:srgbClr val="EFC136"/>
            </a:solidFill>
          </p:spPr>
        </p:sp>
        <p:sp>
          <p:nvSpPr>
            <p:cNvPr name="TextBox 21" id="21"/>
            <p:cNvSpPr txBox="true"/>
            <p:nvPr/>
          </p:nvSpPr>
          <p:spPr>
            <a:xfrm>
              <a:off x="0" y="-76200"/>
              <a:ext cx="1149908" cy="272456"/>
            </a:xfrm>
            <a:prstGeom prst="rect">
              <a:avLst/>
            </a:prstGeom>
          </p:spPr>
          <p:txBody>
            <a:bodyPr anchor="ctr" rtlCol="false" tIns="50800" lIns="50800" bIns="50800" rIns="50800"/>
            <a:lstStyle/>
            <a:p>
              <a:pPr algn="ctr">
                <a:lnSpc>
                  <a:spcPts val="3779"/>
                </a:lnSpc>
              </a:pPr>
              <a:r>
                <a:rPr lang="en-US" sz="2699">
                  <a:solidFill>
                    <a:srgbClr val="000000"/>
                  </a:solidFill>
                  <a:latin typeface="Poppins"/>
                </a:rPr>
                <a:t>7</a:t>
              </a:r>
            </a:p>
          </p:txBody>
        </p:sp>
      </p:grpSp>
      <p:sp>
        <p:nvSpPr>
          <p:cNvPr name="TextBox 22" id="22"/>
          <p:cNvSpPr txBox="true"/>
          <p:nvPr/>
        </p:nvSpPr>
        <p:spPr>
          <a:xfrm rot="0">
            <a:off x="5823134" y="7925442"/>
            <a:ext cx="315293" cy="461010"/>
          </a:xfrm>
          <a:prstGeom prst="rect">
            <a:avLst/>
          </a:prstGeom>
        </p:spPr>
        <p:txBody>
          <a:bodyPr anchor="t" rtlCol="false" tIns="0" lIns="0" bIns="0" rIns="0">
            <a:spAutoFit/>
          </a:bodyPr>
          <a:lstStyle/>
          <a:p>
            <a:pPr algn="l">
              <a:lnSpc>
                <a:spcPts val="3509"/>
              </a:lnSpc>
              <a:spcBef>
                <a:spcPct val="0"/>
              </a:spcBef>
            </a:pPr>
            <a:r>
              <a:rPr lang="en-US" sz="2699">
                <a:solidFill>
                  <a:srgbClr val="F4F4F4"/>
                </a:solidFill>
                <a:latin typeface="Poppins"/>
              </a:rPr>
              <a:t>2</a:t>
            </a:r>
          </a:p>
        </p:txBody>
      </p:sp>
      <p:grpSp>
        <p:nvGrpSpPr>
          <p:cNvPr name="Group 23" id="23"/>
          <p:cNvGrpSpPr/>
          <p:nvPr/>
        </p:nvGrpSpPr>
        <p:grpSpPr>
          <a:xfrm rot="0">
            <a:off x="7252462" y="8524218"/>
            <a:ext cx="4366055" cy="745158"/>
            <a:chOff x="0" y="0"/>
            <a:chExt cx="1149908" cy="196256"/>
          </a:xfrm>
        </p:grpSpPr>
        <p:sp>
          <p:nvSpPr>
            <p:cNvPr name="Freeform 24" id="24"/>
            <p:cNvSpPr/>
            <p:nvPr/>
          </p:nvSpPr>
          <p:spPr>
            <a:xfrm flipH="false" flipV="false" rot="0">
              <a:off x="0" y="0"/>
              <a:ext cx="1149908" cy="196256"/>
            </a:xfrm>
            <a:custGeom>
              <a:avLst/>
              <a:gdLst/>
              <a:ahLst/>
              <a:cxnLst/>
              <a:rect r="r" b="b" t="t" l="l"/>
              <a:pathLst>
                <a:path h="196256" w="1149908">
                  <a:moveTo>
                    <a:pt x="39011" y="0"/>
                  </a:moveTo>
                  <a:lnTo>
                    <a:pt x="1110897" y="0"/>
                  </a:lnTo>
                  <a:cubicBezTo>
                    <a:pt x="1121243" y="0"/>
                    <a:pt x="1131166" y="4110"/>
                    <a:pt x="1138482" y="11426"/>
                  </a:cubicBezTo>
                  <a:cubicBezTo>
                    <a:pt x="1145798" y="18742"/>
                    <a:pt x="1149908" y="28664"/>
                    <a:pt x="1149908" y="39011"/>
                  </a:cubicBezTo>
                  <a:lnTo>
                    <a:pt x="1149908" y="157245"/>
                  </a:lnTo>
                  <a:cubicBezTo>
                    <a:pt x="1149908" y="178790"/>
                    <a:pt x="1132442" y="196256"/>
                    <a:pt x="1110897" y="196256"/>
                  </a:cubicBezTo>
                  <a:lnTo>
                    <a:pt x="39011" y="196256"/>
                  </a:lnTo>
                  <a:cubicBezTo>
                    <a:pt x="17466" y="196256"/>
                    <a:pt x="0" y="178790"/>
                    <a:pt x="0" y="157245"/>
                  </a:cubicBezTo>
                  <a:lnTo>
                    <a:pt x="0" y="39011"/>
                  </a:lnTo>
                  <a:cubicBezTo>
                    <a:pt x="0" y="17466"/>
                    <a:pt x="17466" y="0"/>
                    <a:pt x="39011" y="0"/>
                  </a:cubicBezTo>
                  <a:close/>
                </a:path>
              </a:pathLst>
            </a:custGeom>
            <a:solidFill>
              <a:srgbClr val="EFC136"/>
            </a:solidFill>
          </p:spPr>
        </p:sp>
        <p:sp>
          <p:nvSpPr>
            <p:cNvPr name="TextBox 25" id="25"/>
            <p:cNvSpPr txBox="true"/>
            <p:nvPr/>
          </p:nvSpPr>
          <p:spPr>
            <a:xfrm>
              <a:off x="0" y="-76200"/>
              <a:ext cx="1149908" cy="272456"/>
            </a:xfrm>
            <a:prstGeom prst="rect">
              <a:avLst/>
            </a:prstGeom>
          </p:spPr>
          <p:txBody>
            <a:bodyPr anchor="ctr" rtlCol="false" tIns="50800" lIns="50800" bIns="50800" rIns="50800"/>
            <a:lstStyle/>
            <a:p>
              <a:pPr algn="ctr">
                <a:lnSpc>
                  <a:spcPts val="3779"/>
                </a:lnSpc>
              </a:pPr>
              <a:r>
                <a:rPr lang="en-US" sz="2699">
                  <a:solidFill>
                    <a:srgbClr val="000000"/>
                  </a:solidFill>
                  <a:latin typeface="Poppins"/>
                </a:rPr>
                <a:t>3</a:t>
              </a:r>
            </a:p>
          </p:txBody>
        </p:sp>
      </p:grpSp>
      <p:sp>
        <p:nvSpPr>
          <p:cNvPr name="TextBox 26" id="26"/>
          <p:cNvSpPr txBox="true"/>
          <p:nvPr/>
        </p:nvSpPr>
        <p:spPr>
          <a:xfrm rot="0">
            <a:off x="5823134" y="8670600"/>
            <a:ext cx="315293" cy="461010"/>
          </a:xfrm>
          <a:prstGeom prst="rect">
            <a:avLst/>
          </a:prstGeom>
        </p:spPr>
        <p:txBody>
          <a:bodyPr anchor="t" rtlCol="false" tIns="0" lIns="0" bIns="0" rIns="0">
            <a:spAutoFit/>
          </a:bodyPr>
          <a:lstStyle/>
          <a:p>
            <a:pPr algn="l">
              <a:lnSpc>
                <a:spcPts val="3509"/>
              </a:lnSpc>
              <a:spcBef>
                <a:spcPct val="0"/>
              </a:spcBef>
            </a:pPr>
            <a:r>
              <a:rPr lang="en-US" sz="2699">
                <a:solidFill>
                  <a:srgbClr val="F4F4F4"/>
                </a:solidFill>
                <a:latin typeface="Poppins"/>
              </a:rPr>
              <a:t>3</a:t>
            </a:r>
          </a:p>
        </p:txBody>
      </p:sp>
      <p:grpSp>
        <p:nvGrpSpPr>
          <p:cNvPr name="Group 27" id="27"/>
          <p:cNvGrpSpPr/>
          <p:nvPr/>
        </p:nvGrpSpPr>
        <p:grpSpPr>
          <a:xfrm rot="0">
            <a:off x="7252462" y="9269375"/>
            <a:ext cx="4366055" cy="745158"/>
            <a:chOff x="0" y="0"/>
            <a:chExt cx="1149908" cy="196256"/>
          </a:xfrm>
        </p:grpSpPr>
        <p:sp>
          <p:nvSpPr>
            <p:cNvPr name="Freeform 28" id="28"/>
            <p:cNvSpPr/>
            <p:nvPr/>
          </p:nvSpPr>
          <p:spPr>
            <a:xfrm flipH="false" flipV="false" rot="0">
              <a:off x="0" y="0"/>
              <a:ext cx="1149908" cy="196256"/>
            </a:xfrm>
            <a:custGeom>
              <a:avLst/>
              <a:gdLst/>
              <a:ahLst/>
              <a:cxnLst/>
              <a:rect r="r" b="b" t="t" l="l"/>
              <a:pathLst>
                <a:path h="196256" w="1149908">
                  <a:moveTo>
                    <a:pt x="39011" y="0"/>
                  </a:moveTo>
                  <a:lnTo>
                    <a:pt x="1110897" y="0"/>
                  </a:lnTo>
                  <a:cubicBezTo>
                    <a:pt x="1121243" y="0"/>
                    <a:pt x="1131166" y="4110"/>
                    <a:pt x="1138482" y="11426"/>
                  </a:cubicBezTo>
                  <a:cubicBezTo>
                    <a:pt x="1145798" y="18742"/>
                    <a:pt x="1149908" y="28664"/>
                    <a:pt x="1149908" y="39011"/>
                  </a:cubicBezTo>
                  <a:lnTo>
                    <a:pt x="1149908" y="157245"/>
                  </a:lnTo>
                  <a:cubicBezTo>
                    <a:pt x="1149908" y="178790"/>
                    <a:pt x="1132442" y="196256"/>
                    <a:pt x="1110897" y="196256"/>
                  </a:cubicBezTo>
                  <a:lnTo>
                    <a:pt x="39011" y="196256"/>
                  </a:lnTo>
                  <a:cubicBezTo>
                    <a:pt x="17466" y="196256"/>
                    <a:pt x="0" y="178790"/>
                    <a:pt x="0" y="157245"/>
                  </a:cubicBezTo>
                  <a:lnTo>
                    <a:pt x="0" y="39011"/>
                  </a:lnTo>
                  <a:cubicBezTo>
                    <a:pt x="0" y="17466"/>
                    <a:pt x="17466" y="0"/>
                    <a:pt x="39011" y="0"/>
                  </a:cubicBezTo>
                  <a:close/>
                </a:path>
              </a:pathLst>
            </a:custGeom>
            <a:solidFill>
              <a:srgbClr val="EFC136"/>
            </a:solidFill>
          </p:spPr>
        </p:sp>
        <p:sp>
          <p:nvSpPr>
            <p:cNvPr name="TextBox 29" id="29"/>
            <p:cNvSpPr txBox="true"/>
            <p:nvPr/>
          </p:nvSpPr>
          <p:spPr>
            <a:xfrm>
              <a:off x="0" y="-76200"/>
              <a:ext cx="1149908" cy="272456"/>
            </a:xfrm>
            <a:prstGeom prst="rect">
              <a:avLst/>
            </a:prstGeom>
          </p:spPr>
          <p:txBody>
            <a:bodyPr anchor="ctr" rtlCol="false" tIns="50800" lIns="50800" bIns="50800" rIns="50800"/>
            <a:lstStyle/>
            <a:p>
              <a:pPr algn="ctr">
                <a:lnSpc>
                  <a:spcPts val="3779"/>
                </a:lnSpc>
              </a:pPr>
              <a:r>
                <a:rPr lang="en-US" sz="2699">
                  <a:solidFill>
                    <a:srgbClr val="000000"/>
                  </a:solidFill>
                  <a:latin typeface="Poppins"/>
                </a:rPr>
                <a:t>12</a:t>
              </a:r>
            </a:p>
          </p:txBody>
        </p:sp>
      </p:grpSp>
      <p:sp>
        <p:nvSpPr>
          <p:cNvPr name="TextBox 30" id="30"/>
          <p:cNvSpPr txBox="true"/>
          <p:nvPr/>
        </p:nvSpPr>
        <p:spPr>
          <a:xfrm rot="0">
            <a:off x="5823134" y="9415758"/>
            <a:ext cx="315293" cy="461010"/>
          </a:xfrm>
          <a:prstGeom prst="rect">
            <a:avLst/>
          </a:prstGeom>
        </p:spPr>
        <p:txBody>
          <a:bodyPr anchor="t" rtlCol="false" tIns="0" lIns="0" bIns="0" rIns="0">
            <a:spAutoFit/>
          </a:bodyPr>
          <a:lstStyle/>
          <a:p>
            <a:pPr algn="l">
              <a:lnSpc>
                <a:spcPts val="3509"/>
              </a:lnSpc>
              <a:spcBef>
                <a:spcPct val="0"/>
              </a:spcBef>
            </a:pPr>
            <a:r>
              <a:rPr lang="en-US" sz="2699">
                <a:solidFill>
                  <a:srgbClr val="F4F4F4"/>
                </a:solidFill>
                <a:latin typeface="Poppins"/>
              </a:rPr>
              <a:t>4</a:t>
            </a:r>
          </a:p>
        </p:txBody>
      </p:sp>
      <p:sp>
        <p:nvSpPr>
          <p:cNvPr name="AutoShape 31" id="31"/>
          <p:cNvSpPr/>
          <p:nvPr/>
        </p:nvSpPr>
        <p:spPr>
          <a:xfrm>
            <a:off x="4007980" y="8151639"/>
            <a:ext cx="1336835" cy="0"/>
          </a:xfrm>
          <a:prstGeom prst="line">
            <a:avLst/>
          </a:prstGeom>
          <a:ln cap="flat" w="38100">
            <a:solidFill>
              <a:srgbClr val="FFFFFF"/>
            </a:solidFill>
            <a:prstDash val="solid"/>
            <a:headEnd type="none" len="sm" w="sm"/>
            <a:tailEnd type="arrow" len="sm" w="med"/>
          </a:ln>
        </p:spPr>
      </p:sp>
      <p:sp>
        <p:nvSpPr>
          <p:cNvPr name="AutoShape 32" id="32"/>
          <p:cNvSpPr/>
          <p:nvPr/>
        </p:nvSpPr>
        <p:spPr>
          <a:xfrm flipH="true">
            <a:off x="11940541" y="8113539"/>
            <a:ext cx="1336835" cy="0"/>
          </a:xfrm>
          <a:prstGeom prst="line">
            <a:avLst/>
          </a:prstGeom>
          <a:ln cap="flat" w="38100">
            <a:solidFill>
              <a:srgbClr val="FFFFFF"/>
            </a:solidFill>
            <a:prstDash val="solid"/>
            <a:headEnd type="none" len="sm" w="sm"/>
            <a:tailEnd type="arrow" len="sm" w="med"/>
          </a:ln>
        </p:spPr>
      </p:sp>
      <p:sp>
        <p:nvSpPr>
          <p:cNvPr name="TextBox 33" id="33"/>
          <p:cNvSpPr txBox="true"/>
          <p:nvPr/>
        </p:nvSpPr>
        <p:spPr>
          <a:xfrm rot="0">
            <a:off x="13601226" y="8670600"/>
            <a:ext cx="4502055" cy="461010"/>
          </a:xfrm>
          <a:prstGeom prst="rect">
            <a:avLst/>
          </a:prstGeom>
        </p:spPr>
        <p:txBody>
          <a:bodyPr anchor="t" rtlCol="false" tIns="0" lIns="0" bIns="0" rIns="0">
            <a:spAutoFit/>
          </a:bodyPr>
          <a:lstStyle/>
          <a:p>
            <a:pPr algn="l">
              <a:lnSpc>
                <a:spcPts val="3509"/>
              </a:lnSpc>
              <a:spcBef>
                <a:spcPct val="0"/>
              </a:spcBef>
            </a:pPr>
            <a:r>
              <a:rPr lang="en-US" sz="2699">
                <a:solidFill>
                  <a:srgbClr val="F4F4F4"/>
                </a:solidFill>
                <a:latin typeface="Poppins"/>
              </a:rPr>
              <a:t>ARQUIVO B COMEÇA AQUI</a:t>
            </a:r>
          </a:p>
        </p:txBody>
      </p:sp>
      <p:sp>
        <p:nvSpPr>
          <p:cNvPr name="AutoShape 34" id="34"/>
          <p:cNvSpPr/>
          <p:nvPr/>
        </p:nvSpPr>
        <p:spPr>
          <a:xfrm flipH="true">
            <a:off x="11940541" y="8910630"/>
            <a:ext cx="1336835" cy="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45.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17522138" y="7214454"/>
            <a:ext cx="765862" cy="768136"/>
          </a:xfrm>
          <a:prstGeom prst="rect">
            <a:avLst/>
          </a:prstGeom>
          <a:solidFill>
            <a:srgbClr val="F4F4F4"/>
          </a:solidFill>
        </p:spPr>
      </p:sp>
      <p:sp>
        <p:nvSpPr>
          <p:cNvPr name="AutoShape 3" id="3"/>
          <p:cNvSpPr/>
          <p:nvPr/>
        </p:nvSpPr>
        <p:spPr>
          <a:xfrm rot="0">
            <a:off x="16756276" y="7982591"/>
            <a:ext cx="765862" cy="768136"/>
          </a:xfrm>
          <a:prstGeom prst="rect">
            <a:avLst/>
          </a:prstGeom>
          <a:solidFill>
            <a:srgbClr val="FADB7A"/>
          </a:solidFill>
        </p:spPr>
      </p:sp>
      <p:sp>
        <p:nvSpPr>
          <p:cNvPr name="AutoShape 4" id="4"/>
          <p:cNvSpPr/>
          <p:nvPr/>
        </p:nvSpPr>
        <p:spPr>
          <a:xfrm rot="0">
            <a:off x="15990413" y="8750727"/>
            <a:ext cx="765862" cy="768136"/>
          </a:xfrm>
          <a:prstGeom prst="rect">
            <a:avLst/>
          </a:prstGeom>
          <a:solidFill>
            <a:srgbClr val="EFC136"/>
          </a:solidFill>
        </p:spPr>
      </p:sp>
      <p:sp>
        <p:nvSpPr>
          <p:cNvPr name="AutoShape 5" id="5"/>
          <p:cNvSpPr/>
          <p:nvPr/>
        </p:nvSpPr>
        <p:spPr>
          <a:xfrm rot="0">
            <a:off x="15224551" y="9518864"/>
            <a:ext cx="765862" cy="768136"/>
          </a:xfrm>
          <a:prstGeom prst="rect">
            <a:avLst/>
          </a:prstGeom>
          <a:solidFill>
            <a:srgbClr val="F4A100"/>
          </a:solidFill>
        </p:spPr>
      </p:sp>
      <p:sp>
        <p:nvSpPr>
          <p:cNvPr name="AutoShape 6" id="6"/>
          <p:cNvSpPr/>
          <p:nvPr/>
        </p:nvSpPr>
        <p:spPr>
          <a:xfrm rot="0">
            <a:off x="16756276" y="9518864"/>
            <a:ext cx="765862" cy="768136"/>
          </a:xfrm>
          <a:prstGeom prst="rect">
            <a:avLst/>
          </a:prstGeom>
          <a:solidFill>
            <a:srgbClr val="F4A100"/>
          </a:solidFill>
        </p:spPr>
      </p:sp>
      <p:sp>
        <p:nvSpPr>
          <p:cNvPr name="AutoShape 7" id="7"/>
          <p:cNvSpPr/>
          <p:nvPr/>
        </p:nvSpPr>
        <p:spPr>
          <a:xfrm rot="0">
            <a:off x="17522138" y="8750727"/>
            <a:ext cx="765862" cy="768136"/>
          </a:xfrm>
          <a:prstGeom prst="rect">
            <a:avLst/>
          </a:prstGeom>
          <a:solidFill>
            <a:srgbClr val="EFC136"/>
          </a:solidFill>
        </p:spPr>
      </p:sp>
      <p:graphicFrame>
        <p:nvGraphicFramePr>
          <p:cNvPr name="Table 8" id="8"/>
          <p:cNvGraphicFramePr>
            <a:graphicFrameLocks noGrp="true"/>
          </p:cNvGraphicFramePr>
          <p:nvPr/>
        </p:nvGraphicFramePr>
        <p:xfrm>
          <a:off x="1028700" y="2871319"/>
          <a:ext cx="15727133" cy="5185164"/>
        </p:xfrm>
        <a:graphic>
          <a:graphicData uri="http://schemas.openxmlformats.org/drawingml/2006/table">
            <a:tbl>
              <a:tblPr/>
              <a:tblGrid>
                <a:gridCol w="8115300"/>
                <a:gridCol w="7611833"/>
              </a:tblGrid>
              <a:tr h="1153067">
                <a:tc>
                  <a:txBody>
                    <a:bodyPr anchor="t" rtlCol="false"/>
                    <a:lstStyle/>
                    <a:p>
                      <a:pPr algn="ctr">
                        <a:lnSpc>
                          <a:spcPts val="4199"/>
                        </a:lnSpc>
                        <a:defRPr/>
                      </a:pPr>
                      <a:r>
                        <a:rPr lang="en-US" sz="2999">
                          <a:solidFill>
                            <a:srgbClr val="000000"/>
                          </a:solidFill>
                          <a:latin typeface="Poppins"/>
                        </a:rPr>
                        <a:t>VANTAGENS</a:t>
                      </a:r>
                      <a:endParaRPr lang="en-US" sz="1100"/>
                    </a:p>
                  </a:txBody>
                  <a:tcPr marL="190500" marR="190500" marT="190500" marB="190500" anchor="ctr">
                    <a:lnL cmpd="sng" algn="ctr" cap="flat" w="0">
                      <a:solidFill>
                        <a:srgbClr val="F4F4F4"/>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4A100"/>
                    </a:solidFill>
                  </a:tcPr>
                </a:tc>
                <a:tc>
                  <a:txBody>
                    <a:bodyPr anchor="t" rtlCol="false"/>
                    <a:lstStyle/>
                    <a:p>
                      <a:pPr algn="ctr">
                        <a:lnSpc>
                          <a:spcPts val="4199"/>
                        </a:lnSpc>
                        <a:defRPr/>
                      </a:pPr>
                      <a:r>
                        <a:rPr lang="en-US" sz="2999">
                          <a:solidFill>
                            <a:srgbClr val="191919"/>
                          </a:solidFill>
                          <a:latin typeface="Poppins"/>
                        </a:rPr>
                        <a:t>DESVANTAGENS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19050">
                      <a:solidFill>
                        <a:srgbClr val="191919"/>
                      </a:solidFill>
                      <a:prstDash val="solid"/>
                      <a:round/>
                      <a:headEnd type="none" w="med" len="med"/>
                      <a:tailEnd type="none" w="med" len="med"/>
                    </a:lnB>
                    <a:solidFill>
                      <a:srgbClr val="F4A100"/>
                    </a:solidFill>
                  </a:tcPr>
                </a:tc>
              </a:tr>
              <a:tr h="1322527">
                <a:tc>
                  <a:txBody>
                    <a:bodyPr anchor="t" rtlCol="false"/>
                    <a:lstStyle/>
                    <a:p>
                      <a:pPr algn="ctr">
                        <a:lnSpc>
                          <a:spcPts val="3219"/>
                        </a:lnSpc>
                        <a:defRPr/>
                      </a:pPr>
                      <a:r>
                        <a:rPr lang="en-US" sz="2299">
                          <a:solidFill>
                            <a:srgbClr val="191919"/>
                          </a:solidFill>
                          <a:latin typeface="Poppins"/>
                        </a:rPr>
                        <a:t>Eficiência no gerencimento</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4F4F4"/>
                    </a:solidFill>
                  </a:tcPr>
                </a:tc>
                <a:tc>
                  <a:txBody>
                    <a:bodyPr anchor="t" rtlCol="false"/>
                    <a:lstStyle/>
                    <a:p>
                      <a:pPr algn="ctr">
                        <a:lnSpc>
                          <a:spcPts val="3219"/>
                        </a:lnSpc>
                        <a:defRPr/>
                      </a:pPr>
                      <a:r>
                        <a:rPr lang="en-US" sz="2299">
                          <a:solidFill>
                            <a:srgbClr val="191919"/>
                          </a:solidFill>
                          <a:latin typeface="Poppins"/>
                        </a:rPr>
                        <a:t>Tabela inteira na memória</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19050">
                      <a:solidFill>
                        <a:srgbClr val="191919"/>
                      </a:solidFill>
                      <a:prstDash val="solid"/>
                      <a:round/>
                      <a:headEnd type="none" w="med" len="med"/>
                      <a:tailEnd type="none" w="med" len="med"/>
                    </a:lnT>
                    <a:lnB cmpd="sng" algn="ctr" cap="flat" w="19050">
                      <a:solidFill>
                        <a:srgbClr val="191919"/>
                      </a:solidFill>
                      <a:prstDash val="solid"/>
                      <a:round/>
                      <a:headEnd type="none" w="med" len="med"/>
                      <a:tailEnd type="none" w="med" len="med"/>
                    </a:lnB>
                    <a:solidFill>
                      <a:srgbClr val="F4F4F4"/>
                    </a:solidFill>
                  </a:tcPr>
                </a:tc>
              </a:tr>
              <a:tr h="1354785">
                <a:tc>
                  <a:txBody>
                    <a:bodyPr anchor="t" rtlCol="false"/>
                    <a:lstStyle/>
                    <a:p>
                      <a:pPr algn="ctr">
                        <a:lnSpc>
                          <a:spcPts val="3219"/>
                        </a:lnSpc>
                        <a:defRPr/>
                      </a:pPr>
                      <a:r>
                        <a:rPr lang="en-US" sz="2299">
                          <a:solidFill>
                            <a:srgbClr val="191919"/>
                          </a:solidFill>
                          <a:latin typeface="Poppins"/>
                        </a:rPr>
                        <a:t>Redução da fragmentação</a:t>
                      </a:r>
                      <a:endParaRPr lang="en-US" sz="1100"/>
                    </a:p>
                  </a:txBody>
                  <a:tcPr marL="190500" marR="190500" marT="190500" marB="190500" anchor="ctr">
                    <a:lnL cmpd="sng" algn="ctr" cap="flat" w="0">
                      <a:solidFill>
                        <a:srgbClr val="F4F4F4"/>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F4F4F4"/>
                    </a:solidFill>
                  </a:tcPr>
                </a:tc>
                <a:tc>
                  <a:txBody>
                    <a:bodyPr anchor="t" rtlCol="false"/>
                    <a:lstStyle/>
                    <a:p>
                      <a:pPr algn="ctr">
                        <a:lnSpc>
                          <a:spcPts val="3219"/>
                        </a:lnSpc>
                        <a:defRPr/>
                      </a:pPr>
                      <a:r>
                        <a:rPr lang="en-US" sz="2299">
                          <a:solidFill>
                            <a:srgbClr val="191919"/>
                          </a:solidFill>
                          <a:latin typeface="Poppins"/>
                        </a:rPr>
                        <a:t>Complexa implementação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19050">
                      <a:solidFill>
                        <a:srgbClr val="191919"/>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F4F4F4"/>
                    </a:solidFill>
                  </a:tcPr>
                </a:tc>
              </a:tr>
              <a:tr h="1354785">
                <a:tc>
                  <a:txBody>
                    <a:bodyPr anchor="t" rtlCol="false"/>
                    <a:lstStyle/>
                    <a:p>
                      <a:pPr algn="ctr">
                        <a:lnSpc>
                          <a:spcPts val="3219"/>
                        </a:lnSpc>
                        <a:defRPr/>
                      </a:pPr>
                      <a:r>
                        <a:rPr lang="en-US" sz="2299">
                          <a:solidFill>
                            <a:srgbClr val="191919"/>
                          </a:solidFill>
                          <a:latin typeface="Poppins"/>
                        </a:rPr>
                        <a:t>Melhor organização</a:t>
                      </a:r>
                      <a:endParaRPr lang="en-US" sz="1100"/>
                    </a:p>
                  </a:txBody>
                  <a:tcPr marL="190500" marR="190500" marT="190500" marB="190500" anchor="ctr">
                    <a:lnL cmpd="sng" algn="ctr" cap="flat" w="0">
                      <a:solidFill>
                        <a:srgbClr val="F4F4F4"/>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F4F4F4"/>
                    </a:solidFill>
                  </a:tcPr>
                </a:tc>
                <a:tc>
                  <a:txBody>
                    <a:bodyPr anchor="t" rtlCol="false"/>
                    <a:lstStyle/>
                    <a:p>
                      <a:pPr algn="ctr">
                        <a:lnSpc>
                          <a:spcPts val="3219"/>
                        </a:lnSpc>
                        <a:defRPr/>
                      </a:pPr>
                      <a:r>
                        <a:rPr lang="en-US" sz="2299">
                          <a:solidFill>
                            <a:srgbClr val="191919"/>
                          </a:solidFill>
                          <a:latin typeface="Poppins"/>
                        </a:rPr>
                        <a:t>Fragmentação da memória</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19050">
                      <a:solidFill>
                        <a:srgbClr val="191919"/>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F4F4F4"/>
                    </a:solidFill>
                  </a:tcPr>
                </a:tc>
              </a:tr>
            </a:tbl>
          </a:graphicData>
        </a:graphic>
      </p:graphicFrame>
      <p:sp>
        <p:nvSpPr>
          <p:cNvPr name="TextBox 9" id="9"/>
          <p:cNvSpPr txBox="true"/>
          <p:nvPr/>
        </p:nvSpPr>
        <p:spPr>
          <a:xfrm rot="0">
            <a:off x="1028700" y="598581"/>
            <a:ext cx="16230600" cy="1895475"/>
          </a:xfrm>
          <a:prstGeom prst="rect">
            <a:avLst/>
          </a:prstGeom>
        </p:spPr>
        <p:txBody>
          <a:bodyPr anchor="t" rtlCol="false" tIns="0" lIns="0" bIns="0" rIns="0">
            <a:spAutoFit/>
          </a:bodyPr>
          <a:lstStyle/>
          <a:p>
            <a:pPr>
              <a:lnSpc>
                <a:spcPts val="7200"/>
              </a:lnSpc>
            </a:pPr>
            <a:r>
              <a:rPr lang="en-US" sz="6000">
                <a:solidFill>
                  <a:srgbClr val="F4F4F4"/>
                </a:solidFill>
                <a:latin typeface="Poppins Bold"/>
              </a:rPr>
              <a:t>Alocação encadeada com tabela na memória</a:t>
            </a:r>
          </a:p>
        </p:txBody>
      </p:sp>
    </p:spTree>
  </p:cSld>
  <p:clrMapOvr>
    <a:masterClrMapping/>
  </p:clrMapOvr>
</p:sld>
</file>

<file path=ppt/slides/slide46.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0"/>
            <a:ext cx="18288000" cy="4163365"/>
          </a:xfrm>
          <a:prstGeom prst="rect">
            <a:avLst/>
          </a:prstGeom>
          <a:solidFill>
            <a:srgbClr val="F4F4F4"/>
          </a:solidFill>
        </p:spPr>
      </p:sp>
      <p:sp>
        <p:nvSpPr>
          <p:cNvPr name="AutoShape 3" id="3"/>
          <p:cNvSpPr/>
          <p:nvPr/>
        </p:nvSpPr>
        <p:spPr>
          <a:xfrm rot="0">
            <a:off x="16890139" y="0"/>
            <a:ext cx="1397861" cy="1387788"/>
          </a:xfrm>
          <a:prstGeom prst="rect">
            <a:avLst/>
          </a:prstGeom>
          <a:solidFill>
            <a:srgbClr val="FADB7A"/>
          </a:solidFill>
        </p:spPr>
      </p:sp>
      <p:sp>
        <p:nvSpPr>
          <p:cNvPr name="AutoShape 4" id="4"/>
          <p:cNvSpPr/>
          <p:nvPr/>
        </p:nvSpPr>
        <p:spPr>
          <a:xfrm rot="0">
            <a:off x="16890139" y="2775577"/>
            <a:ext cx="1397861" cy="1387788"/>
          </a:xfrm>
          <a:prstGeom prst="rect">
            <a:avLst/>
          </a:prstGeom>
          <a:solidFill>
            <a:srgbClr val="F4A100"/>
          </a:solidFill>
        </p:spPr>
      </p:sp>
      <p:sp>
        <p:nvSpPr>
          <p:cNvPr name="AutoShape 5" id="5"/>
          <p:cNvSpPr/>
          <p:nvPr/>
        </p:nvSpPr>
        <p:spPr>
          <a:xfrm rot="0">
            <a:off x="15492278" y="1387788"/>
            <a:ext cx="1397861" cy="1387788"/>
          </a:xfrm>
          <a:prstGeom prst="rect">
            <a:avLst/>
          </a:prstGeom>
          <a:solidFill>
            <a:srgbClr val="EFC136"/>
          </a:solidFill>
        </p:spPr>
      </p:sp>
      <p:sp>
        <p:nvSpPr>
          <p:cNvPr name="AutoShape 6" id="6"/>
          <p:cNvSpPr/>
          <p:nvPr/>
        </p:nvSpPr>
        <p:spPr>
          <a:xfrm rot="0">
            <a:off x="14094417" y="2775577"/>
            <a:ext cx="1397861" cy="1387788"/>
          </a:xfrm>
          <a:prstGeom prst="rect">
            <a:avLst/>
          </a:prstGeom>
          <a:solidFill>
            <a:srgbClr val="F4A100"/>
          </a:solidFill>
        </p:spPr>
      </p:sp>
      <p:sp>
        <p:nvSpPr>
          <p:cNvPr name="TextBox 7" id="7"/>
          <p:cNvSpPr txBox="true"/>
          <p:nvPr/>
        </p:nvSpPr>
        <p:spPr>
          <a:xfrm rot="0">
            <a:off x="693450" y="2080252"/>
            <a:ext cx="13118022" cy="1304925"/>
          </a:xfrm>
          <a:prstGeom prst="rect">
            <a:avLst/>
          </a:prstGeom>
        </p:spPr>
        <p:txBody>
          <a:bodyPr anchor="t" rtlCol="false" tIns="0" lIns="0" bIns="0" rIns="0">
            <a:spAutoFit/>
          </a:bodyPr>
          <a:lstStyle/>
          <a:p>
            <a:pPr>
              <a:lnSpc>
                <a:spcPts val="9600"/>
              </a:lnSpc>
            </a:pPr>
            <a:r>
              <a:rPr lang="en-US" sz="8000">
                <a:solidFill>
                  <a:srgbClr val="191919"/>
                </a:solidFill>
                <a:latin typeface="Poppins Bold"/>
              </a:rPr>
              <a:t>I-nodes</a:t>
            </a:r>
          </a:p>
        </p:txBody>
      </p:sp>
      <p:sp>
        <p:nvSpPr>
          <p:cNvPr name="TextBox 8" id="8"/>
          <p:cNvSpPr txBox="true"/>
          <p:nvPr/>
        </p:nvSpPr>
        <p:spPr>
          <a:xfrm rot="0">
            <a:off x="1247734" y="4769676"/>
            <a:ext cx="15642405" cy="899160"/>
          </a:xfrm>
          <a:prstGeom prst="rect">
            <a:avLst/>
          </a:prstGeom>
        </p:spPr>
        <p:txBody>
          <a:bodyPr anchor="t" rtlCol="false" tIns="0" lIns="0" bIns="0" rIns="0">
            <a:spAutoFit/>
          </a:bodyPr>
          <a:lstStyle/>
          <a:p>
            <a:pPr algn="l">
              <a:lnSpc>
                <a:spcPts val="3509"/>
              </a:lnSpc>
              <a:spcBef>
                <a:spcPct val="0"/>
              </a:spcBef>
            </a:pPr>
            <a:r>
              <a:rPr lang="en-US" sz="2699">
                <a:solidFill>
                  <a:srgbClr val="F4F4F4"/>
                </a:solidFill>
                <a:latin typeface="Poppins"/>
              </a:rPr>
              <a:t>São identificadores únicos atribuídos a cada arquivo ou diretório e são indexados na tabela de i-nodes do sistema de arquivos.</a:t>
            </a:r>
          </a:p>
        </p:txBody>
      </p:sp>
      <p:sp>
        <p:nvSpPr>
          <p:cNvPr name="TextBox 9" id="9"/>
          <p:cNvSpPr txBox="true"/>
          <p:nvPr/>
        </p:nvSpPr>
        <p:spPr>
          <a:xfrm rot="0">
            <a:off x="307579" y="7860316"/>
            <a:ext cx="2278739" cy="899160"/>
          </a:xfrm>
          <a:prstGeom prst="rect">
            <a:avLst/>
          </a:prstGeom>
        </p:spPr>
        <p:txBody>
          <a:bodyPr anchor="t" rtlCol="false" tIns="0" lIns="0" bIns="0" rIns="0">
            <a:spAutoFit/>
          </a:bodyPr>
          <a:lstStyle/>
          <a:p>
            <a:pPr algn="ctr">
              <a:lnSpc>
                <a:spcPts val="3509"/>
              </a:lnSpc>
              <a:spcBef>
                <a:spcPct val="0"/>
              </a:spcBef>
            </a:pPr>
            <a:r>
              <a:rPr lang="en-US" sz="2699">
                <a:solidFill>
                  <a:srgbClr val="F4F4F4"/>
                </a:solidFill>
                <a:latin typeface="Poppins"/>
              </a:rPr>
              <a:t>ENDEREÇOS DE DISCO</a:t>
            </a:r>
          </a:p>
        </p:txBody>
      </p:sp>
      <p:grpSp>
        <p:nvGrpSpPr>
          <p:cNvPr name="Group 10" id="10"/>
          <p:cNvGrpSpPr/>
          <p:nvPr/>
        </p:nvGrpSpPr>
        <p:grpSpPr>
          <a:xfrm rot="0">
            <a:off x="3107633" y="6896582"/>
            <a:ext cx="2785864" cy="745158"/>
            <a:chOff x="0" y="0"/>
            <a:chExt cx="733725" cy="196256"/>
          </a:xfrm>
        </p:grpSpPr>
        <p:sp>
          <p:nvSpPr>
            <p:cNvPr name="Freeform 11" id="11"/>
            <p:cNvSpPr/>
            <p:nvPr/>
          </p:nvSpPr>
          <p:spPr>
            <a:xfrm flipH="false" flipV="false" rot="0">
              <a:off x="0" y="0"/>
              <a:ext cx="733725" cy="196256"/>
            </a:xfrm>
            <a:custGeom>
              <a:avLst/>
              <a:gdLst/>
              <a:ahLst/>
              <a:cxnLst/>
              <a:rect r="r" b="b" t="t" l="l"/>
              <a:pathLst>
                <a:path h="196256" w="733725">
                  <a:moveTo>
                    <a:pt x="61138" y="0"/>
                  </a:moveTo>
                  <a:lnTo>
                    <a:pt x="672587" y="0"/>
                  </a:lnTo>
                  <a:cubicBezTo>
                    <a:pt x="706353" y="0"/>
                    <a:pt x="733725" y="27372"/>
                    <a:pt x="733725" y="61138"/>
                  </a:cubicBezTo>
                  <a:lnTo>
                    <a:pt x="733725" y="135117"/>
                  </a:lnTo>
                  <a:cubicBezTo>
                    <a:pt x="733725" y="168883"/>
                    <a:pt x="706353" y="196256"/>
                    <a:pt x="672587" y="196256"/>
                  </a:cubicBezTo>
                  <a:lnTo>
                    <a:pt x="61138" y="196256"/>
                  </a:lnTo>
                  <a:cubicBezTo>
                    <a:pt x="27372" y="196256"/>
                    <a:pt x="0" y="168883"/>
                    <a:pt x="0" y="135117"/>
                  </a:cubicBezTo>
                  <a:lnTo>
                    <a:pt x="0" y="61138"/>
                  </a:lnTo>
                  <a:cubicBezTo>
                    <a:pt x="0" y="27372"/>
                    <a:pt x="27372" y="0"/>
                    <a:pt x="61138" y="0"/>
                  </a:cubicBezTo>
                  <a:close/>
                </a:path>
              </a:pathLst>
            </a:custGeom>
            <a:solidFill>
              <a:srgbClr val="EFC136"/>
            </a:solidFill>
          </p:spPr>
        </p:sp>
        <p:sp>
          <p:nvSpPr>
            <p:cNvPr name="TextBox 12" id="12"/>
            <p:cNvSpPr txBox="true"/>
            <p:nvPr/>
          </p:nvSpPr>
          <p:spPr>
            <a:xfrm>
              <a:off x="0" y="-76200"/>
              <a:ext cx="733725" cy="272456"/>
            </a:xfrm>
            <a:prstGeom prst="rect">
              <a:avLst/>
            </a:prstGeom>
          </p:spPr>
          <p:txBody>
            <a:bodyPr anchor="ctr" rtlCol="false" tIns="50800" lIns="50800" bIns="50800" rIns="50800"/>
            <a:lstStyle/>
            <a:p>
              <a:pPr algn="ctr">
                <a:lnSpc>
                  <a:spcPts val="3779"/>
                </a:lnSpc>
              </a:pPr>
            </a:p>
          </p:txBody>
        </p:sp>
      </p:grpSp>
      <p:grpSp>
        <p:nvGrpSpPr>
          <p:cNvPr name="Group 13" id="13"/>
          <p:cNvGrpSpPr/>
          <p:nvPr/>
        </p:nvGrpSpPr>
        <p:grpSpPr>
          <a:xfrm rot="0">
            <a:off x="3107633" y="7641740"/>
            <a:ext cx="2785864" cy="745158"/>
            <a:chOff x="0" y="0"/>
            <a:chExt cx="733725" cy="196256"/>
          </a:xfrm>
        </p:grpSpPr>
        <p:sp>
          <p:nvSpPr>
            <p:cNvPr name="Freeform 14" id="14"/>
            <p:cNvSpPr/>
            <p:nvPr/>
          </p:nvSpPr>
          <p:spPr>
            <a:xfrm flipH="false" flipV="false" rot="0">
              <a:off x="0" y="0"/>
              <a:ext cx="733725" cy="196256"/>
            </a:xfrm>
            <a:custGeom>
              <a:avLst/>
              <a:gdLst/>
              <a:ahLst/>
              <a:cxnLst/>
              <a:rect r="r" b="b" t="t" l="l"/>
              <a:pathLst>
                <a:path h="196256" w="733725">
                  <a:moveTo>
                    <a:pt x="61138" y="0"/>
                  </a:moveTo>
                  <a:lnTo>
                    <a:pt x="672587" y="0"/>
                  </a:lnTo>
                  <a:cubicBezTo>
                    <a:pt x="706353" y="0"/>
                    <a:pt x="733725" y="27372"/>
                    <a:pt x="733725" y="61138"/>
                  </a:cubicBezTo>
                  <a:lnTo>
                    <a:pt x="733725" y="135117"/>
                  </a:lnTo>
                  <a:cubicBezTo>
                    <a:pt x="733725" y="168883"/>
                    <a:pt x="706353" y="196256"/>
                    <a:pt x="672587" y="196256"/>
                  </a:cubicBezTo>
                  <a:lnTo>
                    <a:pt x="61138" y="196256"/>
                  </a:lnTo>
                  <a:cubicBezTo>
                    <a:pt x="27372" y="196256"/>
                    <a:pt x="0" y="168883"/>
                    <a:pt x="0" y="135117"/>
                  </a:cubicBezTo>
                  <a:lnTo>
                    <a:pt x="0" y="61138"/>
                  </a:lnTo>
                  <a:cubicBezTo>
                    <a:pt x="0" y="27372"/>
                    <a:pt x="27372" y="0"/>
                    <a:pt x="61138" y="0"/>
                  </a:cubicBezTo>
                  <a:close/>
                </a:path>
              </a:pathLst>
            </a:custGeom>
            <a:solidFill>
              <a:srgbClr val="EFC136"/>
            </a:solidFill>
          </p:spPr>
        </p:sp>
        <p:sp>
          <p:nvSpPr>
            <p:cNvPr name="TextBox 15" id="15"/>
            <p:cNvSpPr txBox="true"/>
            <p:nvPr/>
          </p:nvSpPr>
          <p:spPr>
            <a:xfrm>
              <a:off x="0" y="-76200"/>
              <a:ext cx="733725" cy="272456"/>
            </a:xfrm>
            <a:prstGeom prst="rect">
              <a:avLst/>
            </a:prstGeom>
          </p:spPr>
          <p:txBody>
            <a:bodyPr anchor="ctr" rtlCol="false" tIns="50800" lIns="50800" bIns="50800" rIns="50800"/>
            <a:lstStyle/>
            <a:p>
              <a:pPr algn="ctr">
                <a:lnSpc>
                  <a:spcPts val="3779"/>
                </a:lnSpc>
              </a:pPr>
            </a:p>
          </p:txBody>
        </p:sp>
      </p:grpSp>
      <p:grpSp>
        <p:nvGrpSpPr>
          <p:cNvPr name="Group 16" id="16"/>
          <p:cNvGrpSpPr/>
          <p:nvPr/>
        </p:nvGrpSpPr>
        <p:grpSpPr>
          <a:xfrm rot="0">
            <a:off x="3107633" y="8386897"/>
            <a:ext cx="2785864" cy="745158"/>
            <a:chOff x="0" y="0"/>
            <a:chExt cx="733725" cy="196256"/>
          </a:xfrm>
        </p:grpSpPr>
        <p:sp>
          <p:nvSpPr>
            <p:cNvPr name="Freeform 17" id="17"/>
            <p:cNvSpPr/>
            <p:nvPr/>
          </p:nvSpPr>
          <p:spPr>
            <a:xfrm flipH="false" flipV="false" rot="0">
              <a:off x="0" y="0"/>
              <a:ext cx="733725" cy="196256"/>
            </a:xfrm>
            <a:custGeom>
              <a:avLst/>
              <a:gdLst/>
              <a:ahLst/>
              <a:cxnLst/>
              <a:rect r="r" b="b" t="t" l="l"/>
              <a:pathLst>
                <a:path h="196256" w="733725">
                  <a:moveTo>
                    <a:pt x="61138" y="0"/>
                  </a:moveTo>
                  <a:lnTo>
                    <a:pt x="672587" y="0"/>
                  </a:lnTo>
                  <a:cubicBezTo>
                    <a:pt x="706353" y="0"/>
                    <a:pt x="733725" y="27372"/>
                    <a:pt x="733725" y="61138"/>
                  </a:cubicBezTo>
                  <a:lnTo>
                    <a:pt x="733725" y="135117"/>
                  </a:lnTo>
                  <a:cubicBezTo>
                    <a:pt x="733725" y="168883"/>
                    <a:pt x="706353" y="196256"/>
                    <a:pt x="672587" y="196256"/>
                  </a:cubicBezTo>
                  <a:lnTo>
                    <a:pt x="61138" y="196256"/>
                  </a:lnTo>
                  <a:cubicBezTo>
                    <a:pt x="27372" y="196256"/>
                    <a:pt x="0" y="168883"/>
                    <a:pt x="0" y="135117"/>
                  </a:cubicBezTo>
                  <a:lnTo>
                    <a:pt x="0" y="61138"/>
                  </a:lnTo>
                  <a:cubicBezTo>
                    <a:pt x="0" y="27372"/>
                    <a:pt x="27372" y="0"/>
                    <a:pt x="61138" y="0"/>
                  </a:cubicBezTo>
                  <a:close/>
                </a:path>
              </a:pathLst>
            </a:custGeom>
            <a:solidFill>
              <a:srgbClr val="EFC136"/>
            </a:solidFill>
          </p:spPr>
        </p:sp>
        <p:sp>
          <p:nvSpPr>
            <p:cNvPr name="TextBox 18" id="18"/>
            <p:cNvSpPr txBox="true"/>
            <p:nvPr/>
          </p:nvSpPr>
          <p:spPr>
            <a:xfrm>
              <a:off x="0" y="-76200"/>
              <a:ext cx="733725" cy="272456"/>
            </a:xfrm>
            <a:prstGeom prst="rect">
              <a:avLst/>
            </a:prstGeom>
          </p:spPr>
          <p:txBody>
            <a:bodyPr anchor="ctr" rtlCol="false" tIns="50800" lIns="50800" bIns="50800" rIns="50800"/>
            <a:lstStyle/>
            <a:p>
              <a:pPr algn="ctr">
                <a:lnSpc>
                  <a:spcPts val="3779"/>
                </a:lnSpc>
              </a:pPr>
            </a:p>
          </p:txBody>
        </p:sp>
      </p:grpSp>
      <p:grpSp>
        <p:nvGrpSpPr>
          <p:cNvPr name="Group 19" id="19"/>
          <p:cNvGrpSpPr/>
          <p:nvPr/>
        </p:nvGrpSpPr>
        <p:grpSpPr>
          <a:xfrm rot="0">
            <a:off x="3107633" y="9132055"/>
            <a:ext cx="2785864" cy="745158"/>
            <a:chOff x="0" y="0"/>
            <a:chExt cx="733725" cy="196256"/>
          </a:xfrm>
        </p:grpSpPr>
        <p:sp>
          <p:nvSpPr>
            <p:cNvPr name="Freeform 20" id="20"/>
            <p:cNvSpPr/>
            <p:nvPr/>
          </p:nvSpPr>
          <p:spPr>
            <a:xfrm flipH="false" flipV="false" rot="0">
              <a:off x="0" y="0"/>
              <a:ext cx="733725" cy="196256"/>
            </a:xfrm>
            <a:custGeom>
              <a:avLst/>
              <a:gdLst/>
              <a:ahLst/>
              <a:cxnLst/>
              <a:rect r="r" b="b" t="t" l="l"/>
              <a:pathLst>
                <a:path h="196256" w="733725">
                  <a:moveTo>
                    <a:pt x="61138" y="0"/>
                  </a:moveTo>
                  <a:lnTo>
                    <a:pt x="672587" y="0"/>
                  </a:lnTo>
                  <a:cubicBezTo>
                    <a:pt x="706353" y="0"/>
                    <a:pt x="733725" y="27372"/>
                    <a:pt x="733725" y="61138"/>
                  </a:cubicBezTo>
                  <a:lnTo>
                    <a:pt x="733725" y="135117"/>
                  </a:lnTo>
                  <a:cubicBezTo>
                    <a:pt x="733725" y="168883"/>
                    <a:pt x="706353" y="196256"/>
                    <a:pt x="672587" y="196256"/>
                  </a:cubicBezTo>
                  <a:lnTo>
                    <a:pt x="61138" y="196256"/>
                  </a:lnTo>
                  <a:cubicBezTo>
                    <a:pt x="27372" y="196256"/>
                    <a:pt x="0" y="168883"/>
                    <a:pt x="0" y="135117"/>
                  </a:cubicBezTo>
                  <a:lnTo>
                    <a:pt x="0" y="61138"/>
                  </a:lnTo>
                  <a:cubicBezTo>
                    <a:pt x="0" y="27372"/>
                    <a:pt x="27372" y="0"/>
                    <a:pt x="61138" y="0"/>
                  </a:cubicBezTo>
                  <a:close/>
                </a:path>
              </a:pathLst>
            </a:custGeom>
            <a:solidFill>
              <a:srgbClr val="EFC136"/>
            </a:solidFill>
          </p:spPr>
        </p:sp>
        <p:sp>
          <p:nvSpPr>
            <p:cNvPr name="TextBox 21" id="21"/>
            <p:cNvSpPr txBox="true"/>
            <p:nvPr/>
          </p:nvSpPr>
          <p:spPr>
            <a:xfrm>
              <a:off x="0" y="-76200"/>
              <a:ext cx="733725" cy="272456"/>
            </a:xfrm>
            <a:prstGeom prst="rect">
              <a:avLst/>
            </a:prstGeom>
          </p:spPr>
          <p:txBody>
            <a:bodyPr anchor="ctr" rtlCol="false" tIns="50800" lIns="50800" bIns="50800" rIns="50800"/>
            <a:lstStyle/>
            <a:p>
              <a:pPr algn="ctr">
                <a:lnSpc>
                  <a:spcPts val="3779"/>
                </a:lnSpc>
              </a:pPr>
            </a:p>
          </p:txBody>
        </p:sp>
      </p:grpSp>
      <p:sp>
        <p:nvSpPr>
          <p:cNvPr name="AutoShape 22" id="22"/>
          <p:cNvSpPr/>
          <p:nvPr/>
        </p:nvSpPr>
        <p:spPr>
          <a:xfrm>
            <a:off x="1427898" y="7231061"/>
            <a:ext cx="1336835" cy="0"/>
          </a:xfrm>
          <a:prstGeom prst="line">
            <a:avLst/>
          </a:prstGeom>
          <a:ln cap="flat" w="38100">
            <a:solidFill>
              <a:srgbClr val="FFFFFF"/>
            </a:solidFill>
            <a:prstDash val="solid"/>
            <a:headEnd type="none" len="sm" w="sm"/>
            <a:tailEnd type="arrow" len="sm" w="med"/>
          </a:ln>
        </p:spPr>
      </p:sp>
      <p:sp>
        <p:nvSpPr>
          <p:cNvPr name="TextBox 23" id="23"/>
          <p:cNvSpPr txBox="true"/>
          <p:nvPr/>
        </p:nvSpPr>
        <p:spPr>
          <a:xfrm rot="0">
            <a:off x="3456007" y="6278436"/>
            <a:ext cx="2278739" cy="461010"/>
          </a:xfrm>
          <a:prstGeom prst="rect">
            <a:avLst/>
          </a:prstGeom>
        </p:spPr>
        <p:txBody>
          <a:bodyPr anchor="t" rtlCol="false" tIns="0" lIns="0" bIns="0" rIns="0">
            <a:spAutoFit/>
          </a:bodyPr>
          <a:lstStyle/>
          <a:p>
            <a:pPr algn="ctr">
              <a:lnSpc>
                <a:spcPts val="3509"/>
              </a:lnSpc>
              <a:spcBef>
                <a:spcPct val="0"/>
              </a:spcBef>
            </a:pPr>
            <a:r>
              <a:rPr lang="en-US" sz="2699">
                <a:solidFill>
                  <a:srgbClr val="F4F4F4"/>
                </a:solidFill>
                <a:latin typeface="Poppins"/>
              </a:rPr>
              <a:t>I-NODES</a:t>
            </a:r>
          </a:p>
        </p:txBody>
      </p:sp>
      <p:sp>
        <p:nvSpPr>
          <p:cNvPr name="AutoShape 24" id="24"/>
          <p:cNvSpPr/>
          <p:nvPr/>
        </p:nvSpPr>
        <p:spPr>
          <a:xfrm flipH="true" flipV="true">
            <a:off x="1446948" y="7250111"/>
            <a:ext cx="0" cy="667355"/>
          </a:xfrm>
          <a:prstGeom prst="line">
            <a:avLst/>
          </a:prstGeom>
          <a:ln cap="flat" w="38100">
            <a:solidFill>
              <a:srgbClr val="FFFFFF"/>
            </a:solidFill>
            <a:prstDash val="solid"/>
            <a:headEnd type="none" len="sm" w="sm"/>
            <a:tailEnd type="none" len="sm" w="sm"/>
          </a:ln>
        </p:spPr>
      </p:sp>
      <p:sp>
        <p:nvSpPr>
          <p:cNvPr name="AutoShape 25" id="25"/>
          <p:cNvSpPr/>
          <p:nvPr/>
        </p:nvSpPr>
        <p:spPr>
          <a:xfrm>
            <a:off x="1446948" y="9523684"/>
            <a:ext cx="1336835" cy="0"/>
          </a:xfrm>
          <a:prstGeom prst="line">
            <a:avLst/>
          </a:prstGeom>
          <a:ln cap="flat" w="38100">
            <a:solidFill>
              <a:srgbClr val="FFFFFF"/>
            </a:solidFill>
            <a:prstDash val="solid"/>
            <a:headEnd type="none" len="sm" w="sm"/>
            <a:tailEnd type="arrow" len="sm" w="med"/>
          </a:ln>
        </p:spPr>
      </p:sp>
      <p:sp>
        <p:nvSpPr>
          <p:cNvPr name="AutoShape 26" id="26"/>
          <p:cNvSpPr/>
          <p:nvPr/>
        </p:nvSpPr>
        <p:spPr>
          <a:xfrm flipV="true">
            <a:off x="1446948" y="8837279"/>
            <a:ext cx="0" cy="705455"/>
          </a:xfrm>
          <a:prstGeom prst="line">
            <a:avLst/>
          </a:prstGeom>
          <a:ln cap="flat" w="38100">
            <a:solidFill>
              <a:srgbClr val="FFFFFF"/>
            </a:solidFill>
            <a:prstDash val="solid"/>
            <a:headEnd type="none" len="sm" w="sm"/>
            <a:tailEnd type="none" len="sm" w="sm"/>
          </a:ln>
        </p:spPr>
      </p:sp>
      <p:sp>
        <p:nvSpPr>
          <p:cNvPr name="AutoShape 27" id="27"/>
          <p:cNvSpPr/>
          <p:nvPr/>
        </p:nvSpPr>
        <p:spPr>
          <a:xfrm>
            <a:off x="6151655" y="7995269"/>
            <a:ext cx="1583848" cy="0"/>
          </a:xfrm>
          <a:prstGeom prst="line">
            <a:avLst/>
          </a:prstGeom>
          <a:ln cap="flat" w="38100">
            <a:solidFill>
              <a:srgbClr val="FFFFFF"/>
            </a:solidFill>
            <a:prstDash val="solid"/>
            <a:headEnd type="none" len="sm" w="sm"/>
            <a:tailEnd type="arrow" len="sm" w="med"/>
          </a:ln>
        </p:spPr>
      </p:sp>
      <p:grpSp>
        <p:nvGrpSpPr>
          <p:cNvPr name="Group 28" id="28"/>
          <p:cNvGrpSpPr/>
          <p:nvPr/>
        </p:nvGrpSpPr>
        <p:grpSpPr>
          <a:xfrm rot="0">
            <a:off x="7992678" y="6896582"/>
            <a:ext cx="2785864" cy="745158"/>
            <a:chOff x="0" y="0"/>
            <a:chExt cx="733725" cy="196256"/>
          </a:xfrm>
        </p:grpSpPr>
        <p:sp>
          <p:nvSpPr>
            <p:cNvPr name="Freeform 29" id="29"/>
            <p:cNvSpPr/>
            <p:nvPr/>
          </p:nvSpPr>
          <p:spPr>
            <a:xfrm flipH="false" flipV="false" rot="0">
              <a:off x="0" y="0"/>
              <a:ext cx="733725" cy="196256"/>
            </a:xfrm>
            <a:custGeom>
              <a:avLst/>
              <a:gdLst/>
              <a:ahLst/>
              <a:cxnLst/>
              <a:rect r="r" b="b" t="t" l="l"/>
              <a:pathLst>
                <a:path h="196256" w="733725">
                  <a:moveTo>
                    <a:pt x="61138" y="0"/>
                  </a:moveTo>
                  <a:lnTo>
                    <a:pt x="672587" y="0"/>
                  </a:lnTo>
                  <a:cubicBezTo>
                    <a:pt x="706353" y="0"/>
                    <a:pt x="733725" y="27372"/>
                    <a:pt x="733725" y="61138"/>
                  </a:cubicBezTo>
                  <a:lnTo>
                    <a:pt x="733725" y="135117"/>
                  </a:lnTo>
                  <a:cubicBezTo>
                    <a:pt x="733725" y="168883"/>
                    <a:pt x="706353" y="196256"/>
                    <a:pt x="672587" y="196256"/>
                  </a:cubicBezTo>
                  <a:lnTo>
                    <a:pt x="61138" y="196256"/>
                  </a:lnTo>
                  <a:cubicBezTo>
                    <a:pt x="27372" y="196256"/>
                    <a:pt x="0" y="168883"/>
                    <a:pt x="0" y="135117"/>
                  </a:cubicBezTo>
                  <a:lnTo>
                    <a:pt x="0" y="61138"/>
                  </a:lnTo>
                  <a:cubicBezTo>
                    <a:pt x="0" y="27372"/>
                    <a:pt x="27372" y="0"/>
                    <a:pt x="61138" y="0"/>
                  </a:cubicBezTo>
                  <a:close/>
                </a:path>
              </a:pathLst>
            </a:custGeom>
            <a:solidFill>
              <a:srgbClr val="EFC136"/>
            </a:solidFill>
          </p:spPr>
        </p:sp>
        <p:sp>
          <p:nvSpPr>
            <p:cNvPr name="TextBox 30" id="30"/>
            <p:cNvSpPr txBox="true"/>
            <p:nvPr/>
          </p:nvSpPr>
          <p:spPr>
            <a:xfrm>
              <a:off x="0" y="-76200"/>
              <a:ext cx="733725" cy="272456"/>
            </a:xfrm>
            <a:prstGeom prst="rect">
              <a:avLst/>
            </a:prstGeom>
          </p:spPr>
          <p:txBody>
            <a:bodyPr anchor="ctr" rtlCol="false" tIns="50800" lIns="50800" bIns="50800" rIns="50800"/>
            <a:lstStyle/>
            <a:p>
              <a:pPr algn="ctr">
                <a:lnSpc>
                  <a:spcPts val="3779"/>
                </a:lnSpc>
              </a:pPr>
            </a:p>
          </p:txBody>
        </p:sp>
      </p:grpSp>
      <p:grpSp>
        <p:nvGrpSpPr>
          <p:cNvPr name="Group 31" id="31"/>
          <p:cNvGrpSpPr/>
          <p:nvPr/>
        </p:nvGrpSpPr>
        <p:grpSpPr>
          <a:xfrm rot="0">
            <a:off x="7992678" y="7641740"/>
            <a:ext cx="2785864" cy="745158"/>
            <a:chOff x="0" y="0"/>
            <a:chExt cx="733725" cy="196256"/>
          </a:xfrm>
        </p:grpSpPr>
        <p:sp>
          <p:nvSpPr>
            <p:cNvPr name="Freeform 32" id="32"/>
            <p:cNvSpPr/>
            <p:nvPr/>
          </p:nvSpPr>
          <p:spPr>
            <a:xfrm flipH="false" flipV="false" rot="0">
              <a:off x="0" y="0"/>
              <a:ext cx="733725" cy="196256"/>
            </a:xfrm>
            <a:custGeom>
              <a:avLst/>
              <a:gdLst/>
              <a:ahLst/>
              <a:cxnLst/>
              <a:rect r="r" b="b" t="t" l="l"/>
              <a:pathLst>
                <a:path h="196256" w="733725">
                  <a:moveTo>
                    <a:pt x="61138" y="0"/>
                  </a:moveTo>
                  <a:lnTo>
                    <a:pt x="672587" y="0"/>
                  </a:lnTo>
                  <a:cubicBezTo>
                    <a:pt x="706353" y="0"/>
                    <a:pt x="733725" y="27372"/>
                    <a:pt x="733725" y="61138"/>
                  </a:cubicBezTo>
                  <a:lnTo>
                    <a:pt x="733725" y="135117"/>
                  </a:lnTo>
                  <a:cubicBezTo>
                    <a:pt x="733725" y="168883"/>
                    <a:pt x="706353" y="196256"/>
                    <a:pt x="672587" y="196256"/>
                  </a:cubicBezTo>
                  <a:lnTo>
                    <a:pt x="61138" y="196256"/>
                  </a:lnTo>
                  <a:cubicBezTo>
                    <a:pt x="27372" y="196256"/>
                    <a:pt x="0" y="168883"/>
                    <a:pt x="0" y="135117"/>
                  </a:cubicBezTo>
                  <a:lnTo>
                    <a:pt x="0" y="61138"/>
                  </a:lnTo>
                  <a:cubicBezTo>
                    <a:pt x="0" y="27372"/>
                    <a:pt x="27372" y="0"/>
                    <a:pt x="61138" y="0"/>
                  </a:cubicBezTo>
                  <a:close/>
                </a:path>
              </a:pathLst>
            </a:custGeom>
            <a:solidFill>
              <a:srgbClr val="EFC136"/>
            </a:solidFill>
          </p:spPr>
        </p:sp>
        <p:sp>
          <p:nvSpPr>
            <p:cNvPr name="TextBox 33" id="33"/>
            <p:cNvSpPr txBox="true"/>
            <p:nvPr/>
          </p:nvSpPr>
          <p:spPr>
            <a:xfrm>
              <a:off x="0" y="-76200"/>
              <a:ext cx="733725" cy="272456"/>
            </a:xfrm>
            <a:prstGeom prst="rect">
              <a:avLst/>
            </a:prstGeom>
          </p:spPr>
          <p:txBody>
            <a:bodyPr anchor="ctr" rtlCol="false" tIns="50800" lIns="50800" bIns="50800" rIns="50800"/>
            <a:lstStyle/>
            <a:p>
              <a:pPr algn="ctr">
                <a:lnSpc>
                  <a:spcPts val="3779"/>
                </a:lnSpc>
              </a:pPr>
            </a:p>
          </p:txBody>
        </p:sp>
      </p:grpSp>
      <p:grpSp>
        <p:nvGrpSpPr>
          <p:cNvPr name="Group 34" id="34"/>
          <p:cNvGrpSpPr/>
          <p:nvPr/>
        </p:nvGrpSpPr>
        <p:grpSpPr>
          <a:xfrm rot="0">
            <a:off x="7992678" y="8386897"/>
            <a:ext cx="2785864" cy="745158"/>
            <a:chOff x="0" y="0"/>
            <a:chExt cx="733725" cy="196256"/>
          </a:xfrm>
        </p:grpSpPr>
        <p:sp>
          <p:nvSpPr>
            <p:cNvPr name="Freeform 35" id="35"/>
            <p:cNvSpPr/>
            <p:nvPr/>
          </p:nvSpPr>
          <p:spPr>
            <a:xfrm flipH="false" flipV="false" rot="0">
              <a:off x="0" y="0"/>
              <a:ext cx="733725" cy="196256"/>
            </a:xfrm>
            <a:custGeom>
              <a:avLst/>
              <a:gdLst/>
              <a:ahLst/>
              <a:cxnLst/>
              <a:rect r="r" b="b" t="t" l="l"/>
              <a:pathLst>
                <a:path h="196256" w="733725">
                  <a:moveTo>
                    <a:pt x="61138" y="0"/>
                  </a:moveTo>
                  <a:lnTo>
                    <a:pt x="672587" y="0"/>
                  </a:lnTo>
                  <a:cubicBezTo>
                    <a:pt x="706353" y="0"/>
                    <a:pt x="733725" y="27372"/>
                    <a:pt x="733725" y="61138"/>
                  </a:cubicBezTo>
                  <a:lnTo>
                    <a:pt x="733725" y="135117"/>
                  </a:lnTo>
                  <a:cubicBezTo>
                    <a:pt x="733725" y="168883"/>
                    <a:pt x="706353" y="196256"/>
                    <a:pt x="672587" y="196256"/>
                  </a:cubicBezTo>
                  <a:lnTo>
                    <a:pt x="61138" y="196256"/>
                  </a:lnTo>
                  <a:cubicBezTo>
                    <a:pt x="27372" y="196256"/>
                    <a:pt x="0" y="168883"/>
                    <a:pt x="0" y="135117"/>
                  </a:cubicBezTo>
                  <a:lnTo>
                    <a:pt x="0" y="61138"/>
                  </a:lnTo>
                  <a:cubicBezTo>
                    <a:pt x="0" y="27372"/>
                    <a:pt x="27372" y="0"/>
                    <a:pt x="61138" y="0"/>
                  </a:cubicBezTo>
                  <a:close/>
                </a:path>
              </a:pathLst>
            </a:custGeom>
            <a:solidFill>
              <a:srgbClr val="EFC136"/>
            </a:solidFill>
          </p:spPr>
        </p:sp>
        <p:sp>
          <p:nvSpPr>
            <p:cNvPr name="TextBox 36" id="36"/>
            <p:cNvSpPr txBox="true"/>
            <p:nvPr/>
          </p:nvSpPr>
          <p:spPr>
            <a:xfrm>
              <a:off x="0" y="-76200"/>
              <a:ext cx="733725" cy="272456"/>
            </a:xfrm>
            <a:prstGeom prst="rect">
              <a:avLst/>
            </a:prstGeom>
          </p:spPr>
          <p:txBody>
            <a:bodyPr anchor="ctr" rtlCol="false" tIns="50800" lIns="50800" bIns="50800" rIns="50800"/>
            <a:lstStyle/>
            <a:p>
              <a:pPr algn="ctr">
                <a:lnSpc>
                  <a:spcPts val="3779"/>
                </a:lnSpc>
              </a:pPr>
            </a:p>
          </p:txBody>
        </p:sp>
      </p:grpSp>
      <p:grpSp>
        <p:nvGrpSpPr>
          <p:cNvPr name="Group 37" id="37"/>
          <p:cNvGrpSpPr/>
          <p:nvPr/>
        </p:nvGrpSpPr>
        <p:grpSpPr>
          <a:xfrm rot="0">
            <a:off x="7992678" y="9132055"/>
            <a:ext cx="2785864" cy="745158"/>
            <a:chOff x="0" y="0"/>
            <a:chExt cx="733725" cy="196256"/>
          </a:xfrm>
        </p:grpSpPr>
        <p:sp>
          <p:nvSpPr>
            <p:cNvPr name="Freeform 38" id="38"/>
            <p:cNvSpPr/>
            <p:nvPr/>
          </p:nvSpPr>
          <p:spPr>
            <a:xfrm flipH="false" flipV="false" rot="0">
              <a:off x="0" y="0"/>
              <a:ext cx="733725" cy="196256"/>
            </a:xfrm>
            <a:custGeom>
              <a:avLst/>
              <a:gdLst/>
              <a:ahLst/>
              <a:cxnLst/>
              <a:rect r="r" b="b" t="t" l="l"/>
              <a:pathLst>
                <a:path h="196256" w="733725">
                  <a:moveTo>
                    <a:pt x="61138" y="0"/>
                  </a:moveTo>
                  <a:lnTo>
                    <a:pt x="672587" y="0"/>
                  </a:lnTo>
                  <a:cubicBezTo>
                    <a:pt x="706353" y="0"/>
                    <a:pt x="733725" y="27372"/>
                    <a:pt x="733725" y="61138"/>
                  </a:cubicBezTo>
                  <a:lnTo>
                    <a:pt x="733725" y="135117"/>
                  </a:lnTo>
                  <a:cubicBezTo>
                    <a:pt x="733725" y="168883"/>
                    <a:pt x="706353" y="196256"/>
                    <a:pt x="672587" y="196256"/>
                  </a:cubicBezTo>
                  <a:lnTo>
                    <a:pt x="61138" y="196256"/>
                  </a:lnTo>
                  <a:cubicBezTo>
                    <a:pt x="27372" y="196256"/>
                    <a:pt x="0" y="168883"/>
                    <a:pt x="0" y="135117"/>
                  </a:cubicBezTo>
                  <a:lnTo>
                    <a:pt x="0" y="61138"/>
                  </a:lnTo>
                  <a:cubicBezTo>
                    <a:pt x="0" y="27372"/>
                    <a:pt x="27372" y="0"/>
                    <a:pt x="61138" y="0"/>
                  </a:cubicBezTo>
                  <a:close/>
                </a:path>
              </a:pathLst>
            </a:custGeom>
            <a:solidFill>
              <a:srgbClr val="EFC136"/>
            </a:solidFill>
          </p:spPr>
        </p:sp>
        <p:sp>
          <p:nvSpPr>
            <p:cNvPr name="TextBox 39" id="39"/>
            <p:cNvSpPr txBox="true"/>
            <p:nvPr/>
          </p:nvSpPr>
          <p:spPr>
            <a:xfrm>
              <a:off x="0" y="-76200"/>
              <a:ext cx="733725" cy="272456"/>
            </a:xfrm>
            <a:prstGeom prst="rect">
              <a:avLst/>
            </a:prstGeom>
          </p:spPr>
          <p:txBody>
            <a:bodyPr anchor="ctr" rtlCol="false" tIns="50800" lIns="50800" bIns="50800" rIns="50800"/>
            <a:lstStyle/>
            <a:p>
              <a:pPr algn="ctr">
                <a:lnSpc>
                  <a:spcPts val="3779"/>
                </a:lnSpc>
              </a:pPr>
            </a:p>
          </p:txBody>
        </p:sp>
      </p:grpSp>
      <p:sp>
        <p:nvSpPr>
          <p:cNvPr name="AutoShape 40" id="40"/>
          <p:cNvSpPr/>
          <p:nvPr/>
        </p:nvSpPr>
        <p:spPr>
          <a:xfrm>
            <a:off x="11465278" y="8860119"/>
            <a:ext cx="1512281" cy="470724"/>
          </a:xfrm>
          <a:prstGeom prst="line">
            <a:avLst/>
          </a:prstGeom>
          <a:ln cap="flat" w="38100">
            <a:solidFill>
              <a:srgbClr val="FFFFFF"/>
            </a:solidFill>
            <a:prstDash val="solid"/>
            <a:headEnd type="none" len="sm" w="sm"/>
            <a:tailEnd type="arrow" len="sm" w="med"/>
          </a:ln>
        </p:spPr>
      </p:sp>
      <p:sp>
        <p:nvSpPr>
          <p:cNvPr name="AutoShape 41" id="41"/>
          <p:cNvSpPr/>
          <p:nvPr/>
        </p:nvSpPr>
        <p:spPr>
          <a:xfrm flipV="true">
            <a:off x="11497739" y="7285947"/>
            <a:ext cx="1395608" cy="748901"/>
          </a:xfrm>
          <a:prstGeom prst="line">
            <a:avLst/>
          </a:prstGeom>
          <a:ln cap="flat" w="38100">
            <a:solidFill>
              <a:srgbClr val="FFFFFF"/>
            </a:solidFill>
            <a:prstDash val="solid"/>
            <a:headEnd type="none" len="sm" w="sm"/>
            <a:tailEnd type="arrow" len="sm" w="med"/>
          </a:ln>
        </p:spPr>
      </p:sp>
      <p:grpSp>
        <p:nvGrpSpPr>
          <p:cNvPr name="Group 42" id="42"/>
          <p:cNvGrpSpPr/>
          <p:nvPr/>
        </p:nvGrpSpPr>
        <p:grpSpPr>
          <a:xfrm rot="0">
            <a:off x="13245254" y="5470358"/>
            <a:ext cx="2182101" cy="583664"/>
            <a:chOff x="0" y="0"/>
            <a:chExt cx="733725" cy="196256"/>
          </a:xfrm>
        </p:grpSpPr>
        <p:sp>
          <p:nvSpPr>
            <p:cNvPr name="Freeform 43" id="43"/>
            <p:cNvSpPr/>
            <p:nvPr/>
          </p:nvSpPr>
          <p:spPr>
            <a:xfrm flipH="false" flipV="false" rot="0">
              <a:off x="0" y="0"/>
              <a:ext cx="733725" cy="196256"/>
            </a:xfrm>
            <a:custGeom>
              <a:avLst/>
              <a:gdLst/>
              <a:ahLst/>
              <a:cxnLst/>
              <a:rect r="r" b="b" t="t" l="l"/>
              <a:pathLst>
                <a:path h="196256" w="733725">
                  <a:moveTo>
                    <a:pt x="78054" y="0"/>
                  </a:moveTo>
                  <a:lnTo>
                    <a:pt x="655671" y="0"/>
                  </a:lnTo>
                  <a:cubicBezTo>
                    <a:pt x="676372" y="0"/>
                    <a:pt x="696226" y="8224"/>
                    <a:pt x="710864" y="22862"/>
                  </a:cubicBezTo>
                  <a:cubicBezTo>
                    <a:pt x="725502" y="37500"/>
                    <a:pt x="733725" y="57353"/>
                    <a:pt x="733725" y="78054"/>
                  </a:cubicBezTo>
                  <a:lnTo>
                    <a:pt x="733725" y="118201"/>
                  </a:lnTo>
                  <a:cubicBezTo>
                    <a:pt x="733725" y="161309"/>
                    <a:pt x="698779" y="196256"/>
                    <a:pt x="655671" y="196256"/>
                  </a:cubicBezTo>
                  <a:lnTo>
                    <a:pt x="78054" y="196256"/>
                  </a:lnTo>
                  <a:cubicBezTo>
                    <a:pt x="34946" y="196256"/>
                    <a:pt x="0" y="161309"/>
                    <a:pt x="0" y="118201"/>
                  </a:cubicBezTo>
                  <a:lnTo>
                    <a:pt x="0" y="78054"/>
                  </a:lnTo>
                  <a:cubicBezTo>
                    <a:pt x="0" y="34946"/>
                    <a:pt x="34946" y="0"/>
                    <a:pt x="78054" y="0"/>
                  </a:cubicBezTo>
                  <a:close/>
                </a:path>
              </a:pathLst>
            </a:custGeom>
            <a:solidFill>
              <a:srgbClr val="EFC136"/>
            </a:solidFill>
          </p:spPr>
        </p:sp>
        <p:sp>
          <p:nvSpPr>
            <p:cNvPr name="TextBox 44" id="44"/>
            <p:cNvSpPr txBox="true"/>
            <p:nvPr/>
          </p:nvSpPr>
          <p:spPr>
            <a:xfrm>
              <a:off x="0" y="-76200"/>
              <a:ext cx="733725" cy="272456"/>
            </a:xfrm>
            <a:prstGeom prst="rect">
              <a:avLst/>
            </a:prstGeom>
          </p:spPr>
          <p:txBody>
            <a:bodyPr anchor="ctr" rtlCol="false" tIns="50800" lIns="50800" bIns="50800" rIns="50800"/>
            <a:lstStyle/>
            <a:p>
              <a:pPr algn="ctr">
                <a:lnSpc>
                  <a:spcPts val="3779"/>
                </a:lnSpc>
              </a:pPr>
            </a:p>
          </p:txBody>
        </p:sp>
      </p:grpSp>
      <p:grpSp>
        <p:nvGrpSpPr>
          <p:cNvPr name="Group 45" id="45"/>
          <p:cNvGrpSpPr/>
          <p:nvPr/>
        </p:nvGrpSpPr>
        <p:grpSpPr>
          <a:xfrm rot="0">
            <a:off x="13245254" y="6054022"/>
            <a:ext cx="2182101" cy="583664"/>
            <a:chOff x="0" y="0"/>
            <a:chExt cx="733725" cy="196256"/>
          </a:xfrm>
        </p:grpSpPr>
        <p:sp>
          <p:nvSpPr>
            <p:cNvPr name="Freeform 46" id="46"/>
            <p:cNvSpPr/>
            <p:nvPr/>
          </p:nvSpPr>
          <p:spPr>
            <a:xfrm flipH="false" flipV="false" rot="0">
              <a:off x="0" y="0"/>
              <a:ext cx="733725" cy="196256"/>
            </a:xfrm>
            <a:custGeom>
              <a:avLst/>
              <a:gdLst/>
              <a:ahLst/>
              <a:cxnLst/>
              <a:rect r="r" b="b" t="t" l="l"/>
              <a:pathLst>
                <a:path h="196256" w="733725">
                  <a:moveTo>
                    <a:pt x="78054" y="0"/>
                  </a:moveTo>
                  <a:lnTo>
                    <a:pt x="655671" y="0"/>
                  </a:lnTo>
                  <a:cubicBezTo>
                    <a:pt x="676372" y="0"/>
                    <a:pt x="696226" y="8224"/>
                    <a:pt x="710864" y="22862"/>
                  </a:cubicBezTo>
                  <a:cubicBezTo>
                    <a:pt x="725502" y="37500"/>
                    <a:pt x="733725" y="57353"/>
                    <a:pt x="733725" y="78054"/>
                  </a:cubicBezTo>
                  <a:lnTo>
                    <a:pt x="733725" y="118201"/>
                  </a:lnTo>
                  <a:cubicBezTo>
                    <a:pt x="733725" y="161309"/>
                    <a:pt x="698779" y="196256"/>
                    <a:pt x="655671" y="196256"/>
                  </a:cubicBezTo>
                  <a:lnTo>
                    <a:pt x="78054" y="196256"/>
                  </a:lnTo>
                  <a:cubicBezTo>
                    <a:pt x="34946" y="196256"/>
                    <a:pt x="0" y="161309"/>
                    <a:pt x="0" y="118201"/>
                  </a:cubicBezTo>
                  <a:lnTo>
                    <a:pt x="0" y="78054"/>
                  </a:lnTo>
                  <a:cubicBezTo>
                    <a:pt x="0" y="34946"/>
                    <a:pt x="34946" y="0"/>
                    <a:pt x="78054" y="0"/>
                  </a:cubicBezTo>
                  <a:close/>
                </a:path>
              </a:pathLst>
            </a:custGeom>
            <a:solidFill>
              <a:srgbClr val="EFC136"/>
            </a:solidFill>
          </p:spPr>
        </p:sp>
        <p:sp>
          <p:nvSpPr>
            <p:cNvPr name="TextBox 47" id="47"/>
            <p:cNvSpPr txBox="true"/>
            <p:nvPr/>
          </p:nvSpPr>
          <p:spPr>
            <a:xfrm>
              <a:off x="0" y="-76200"/>
              <a:ext cx="733725" cy="272456"/>
            </a:xfrm>
            <a:prstGeom prst="rect">
              <a:avLst/>
            </a:prstGeom>
          </p:spPr>
          <p:txBody>
            <a:bodyPr anchor="ctr" rtlCol="false" tIns="50800" lIns="50800" bIns="50800" rIns="50800"/>
            <a:lstStyle/>
            <a:p>
              <a:pPr algn="ctr">
                <a:lnSpc>
                  <a:spcPts val="3779"/>
                </a:lnSpc>
              </a:pPr>
            </a:p>
          </p:txBody>
        </p:sp>
      </p:grpSp>
      <p:grpSp>
        <p:nvGrpSpPr>
          <p:cNvPr name="Group 48" id="48"/>
          <p:cNvGrpSpPr/>
          <p:nvPr/>
        </p:nvGrpSpPr>
        <p:grpSpPr>
          <a:xfrm rot="0">
            <a:off x="13245254" y="6637686"/>
            <a:ext cx="2182101" cy="583664"/>
            <a:chOff x="0" y="0"/>
            <a:chExt cx="733725" cy="196256"/>
          </a:xfrm>
        </p:grpSpPr>
        <p:sp>
          <p:nvSpPr>
            <p:cNvPr name="Freeform 49" id="49"/>
            <p:cNvSpPr/>
            <p:nvPr/>
          </p:nvSpPr>
          <p:spPr>
            <a:xfrm flipH="false" flipV="false" rot="0">
              <a:off x="0" y="0"/>
              <a:ext cx="733725" cy="196256"/>
            </a:xfrm>
            <a:custGeom>
              <a:avLst/>
              <a:gdLst/>
              <a:ahLst/>
              <a:cxnLst/>
              <a:rect r="r" b="b" t="t" l="l"/>
              <a:pathLst>
                <a:path h="196256" w="733725">
                  <a:moveTo>
                    <a:pt x="78054" y="0"/>
                  </a:moveTo>
                  <a:lnTo>
                    <a:pt x="655671" y="0"/>
                  </a:lnTo>
                  <a:cubicBezTo>
                    <a:pt x="676372" y="0"/>
                    <a:pt x="696226" y="8224"/>
                    <a:pt x="710864" y="22862"/>
                  </a:cubicBezTo>
                  <a:cubicBezTo>
                    <a:pt x="725502" y="37500"/>
                    <a:pt x="733725" y="57353"/>
                    <a:pt x="733725" y="78054"/>
                  </a:cubicBezTo>
                  <a:lnTo>
                    <a:pt x="733725" y="118201"/>
                  </a:lnTo>
                  <a:cubicBezTo>
                    <a:pt x="733725" y="161309"/>
                    <a:pt x="698779" y="196256"/>
                    <a:pt x="655671" y="196256"/>
                  </a:cubicBezTo>
                  <a:lnTo>
                    <a:pt x="78054" y="196256"/>
                  </a:lnTo>
                  <a:cubicBezTo>
                    <a:pt x="34946" y="196256"/>
                    <a:pt x="0" y="161309"/>
                    <a:pt x="0" y="118201"/>
                  </a:cubicBezTo>
                  <a:lnTo>
                    <a:pt x="0" y="78054"/>
                  </a:lnTo>
                  <a:cubicBezTo>
                    <a:pt x="0" y="34946"/>
                    <a:pt x="34946" y="0"/>
                    <a:pt x="78054" y="0"/>
                  </a:cubicBezTo>
                  <a:close/>
                </a:path>
              </a:pathLst>
            </a:custGeom>
            <a:solidFill>
              <a:srgbClr val="EFC136"/>
            </a:solidFill>
          </p:spPr>
        </p:sp>
        <p:sp>
          <p:nvSpPr>
            <p:cNvPr name="TextBox 50" id="50"/>
            <p:cNvSpPr txBox="true"/>
            <p:nvPr/>
          </p:nvSpPr>
          <p:spPr>
            <a:xfrm>
              <a:off x="0" y="-76200"/>
              <a:ext cx="733725" cy="272456"/>
            </a:xfrm>
            <a:prstGeom prst="rect">
              <a:avLst/>
            </a:prstGeom>
          </p:spPr>
          <p:txBody>
            <a:bodyPr anchor="ctr" rtlCol="false" tIns="50800" lIns="50800" bIns="50800" rIns="50800"/>
            <a:lstStyle/>
            <a:p>
              <a:pPr algn="ctr">
                <a:lnSpc>
                  <a:spcPts val="3779"/>
                </a:lnSpc>
              </a:pPr>
            </a:p>
          </p:txBody>
        </p:sp>
      </p:grpSp>
      <p:grpSp>
        <p:nvGrpSpPr>
          <p:cNvPr name="Group 51" id="51"/>
          <p:cNvGrpSpPr/>
          <p:nvPr/>
        </p:nvGrpSpPr>
        <p:grpSpPr>
          <a:xfrm rot="0">
            <a:off x="13245254" y="7221351"/>
            <a:ext cx="2182101" cy="583664"/>
            <a:chOff x="0" y="0"/>
            <a:chExt cx="733725" cy="196256"/>
          </a:xfrm>
        </p:grpSpPr>
        <p:sp>
          <p:nvSpPr>
            <p:cNvPr name="Freeform 52" id="52"/>
            <p:cNvSpPr/>
            <p:nvPr/>
          </p:nvSpPr>
          <p:spPr>
            <a:xfrm flipH="false" flipV="false" rot="0">
              <a:off x="0" y="0"/>
              <a:ext cx="733725" cy="196256"/>
            </a:xfrm>
            <a:custGeom>
              <a:avLst/>
              <a:gdLst/>
              <a:ahLst/>
              <a:cxnLst/>
              <a:rect r="r" b="b" t="t" l="l"/>
              <a:pathLst>
                <a:path h="196256" w="733725">
                  <a:moveTo>
                    <a:pt x="78054" y="0"/>
                  </a:moveTo>
                  <a:lnTo>
                    <a:pt x="655671" y="0"/>
                  </a:lnTo>
                  <a:cubicBezTo>
                    <a:pt x="676372" y="0"/>
                    <a:pt x="696226" y="8224"/>
                    <a:pt x="710864" y="22862"/>
                  </a:cubicBezTo>
                  <a:cubicBezTo>
                    <a:pt x="725502" y="37500"/>
                    <a:pt x="733725" y="57353"/>
                    <a:pt x="733725" y="78054"/>
                  </a:cubicBezTo>
                  <a:lnTo>
                    <a:pt x="733725" y="118201"/>
                  </a:lnTo>
                  <a:cubicBezTo>
                    <a:pt x="733725" y="161309"/>
                    <a:pt x="698779" y="196256"/>
                    <a:pt x="655671" y="196256"/>
                  </a:cubicBezTo>
                  <a:lnTo>
                    <a:pt x="78054" y="196256"/>
                  </a:lnTo>
                  <a:cubicBezTo>
                    <a:pt x="34946" y="196256"/>
                    <a:pt x="0" y="161309"/>
                    <a:pt x="0" y="118201"/>
                  </a:cubicBezTo>
                  <a:lnTo>
                    <a:pt x="0" y="78054"/>
                  </a:lnTo>
                  <a:cubicBezTo>
                    <a:pt x="0" y="34946"/>
                    <a:pt x="34946" y="0"/>
                    <a:pt x="78054" y="0"/>
                  </a:cubicBezTo>
                  <a:close/>
                </a:path>
              </a:pathLst>
            </a:custGeom>
            <a:solidFill>
              <a:srgbClr val="EFC136"/>
            </a:solidFill>
          </p:spPr>
        </p:sp>
        <p:sp>
          <p:nvSpPr>
            <p:cNvPr name="TextBox 53" id="53"/>
            <p:cNvSpPr txBox="true"/>
            <p:nvPr/>
          </p:nvSpPr>
          <p:spPr>
            <a:xfrm>
              <a:off x="0" y="-76200"/>
              <a:ext cx="733725" cy="272456"/>
            </a:xfrm>
            <a:prstGeom prst="rect">
              <a:avLst/>
            </a:prstGeom>
          </p:spPr>
          <p:txBody>
            <a:bodyPr anchor="ctr" rtlCol="false" tIns="50800" lIns="50800" bIns="50800" rIns="50800"/>
            <a:lstStyle/>
            <a:p>
              <a:pPr algn="ctr">
                <a:lnSpc>
                  <a:spcPts val="3779"/>
                </a:lnSpc>
              </a:pPr>
            </a:p>
          </p:txBody>
        </p:sp>
      </p:grpSp>
      <p:grpSp>
        <p:nvGrpSpPr>
          <p:cNvPr name="Group 54" id="54"/>
          <p:cNvGrpSpPr/>
          <p:nvPr/>
        </p:nvGrpSpPr>
        <p:grpSpPr>
          <a:xfrm rot="0">
            <a:off x="13337216" y="7995269"/>
            <a:ext cx="2155062" cy="576432"/>
            <a:chOff x="0" y="0"/>
            <a:chExt cx="733725" cy="196256"/>
          </a:xfrm>
        </p:grpSpPr>
        <p:sp>
          <p:nvSpPr>
            <p:cNvPr name="Freeform 55" id="55"/>
            <p:cNvSpPr/>
            <p:nvPr/>
          </p:nvSpPr>
          <p:spPr>
            <a:xfrm flipH="false" flipV="false" rot="0">
              <a:off x="0" y="0"/>
              <a:ext cx="733725" cy="196256"/>
            </a:xfrm>
            <a:custGeom>
              <a:avLst/>
              <a:gdLst/>
              <a:ahLst/>
              <a:cxnLst/>
              <a:rect r="r" b="b" t="t" l="l"/>
              <a:pathLst>
                <a:path h="196256" w="733725">
                  <a:moveTo>
                    <a:pt x="79034" y="0"/>
                  </a:moveTo>
                  <a:lnTo>
                    <a:pt x="654692" y="0"/>
                  </a:lnTo>
                  <a:cubicBezTo>
                    <a:pt x="675653" y="0"/>
                    <a:pt x="695755" y="8327"/>
                    <a:pt x="710577" y="23148"/>
                  </a:cubicBezTo>
                  <a:cubicBezTo>
                    <a:pt x="725399" y="37970"/>
                    <a:pt x="733725" y="58073"/>
                    <a:pt x="733725" y="79034"/>
                  </a:cubicBezTo>
                  <a:lnTo>
                    <a:pt x="733725" y="117222"/>
                  </a:lnTo>
                  <a:cubicBezTo>
                    <a:pt x="733725" y="160871"/>
                    <a:pt x="698341" y="196256"/>
                    <a:pt x="654692" y="196256"/>
                  </a:cubicBezTo>
                  <a:lnTo>
                    <a:pt x="79034" y="196256"/>
                  </a:lnTo>
                  <a:cubicBezTo>
                    <a:pt x="58073" y="196256"/>
                    <a:pt x="37970" y="187929"/>
                    <a:pt x="23148" y="173107"/>
                  </a:cubicBezTo>
                  <a:cubicBezTo>
                    <a:pt x="8327" y="158285"/>
                    <a:pt x="0" y="138183"/>
                    <a:pt x="0" y="117222"/>
                  </a:cubicBezTo>
                  <a:lnTo>
                    <a:pt x="0" y="79034"/>
                  </a:lnTo>
                  <a:cubicBezTo>
                    <a:pt x="0" y="58073"/>
                    <a:pt x="8327" y="37970"/>
                    <a:pt x="23148" y="23148"/>
                  </a:cubicBezTo>
                  <a:cubicBezTo>
                    <a:pt x="37970" y="8327"/>
                    <a:pt x="58073" y="0"/>
                    <a:pt x="79034" y="0"/>
                  </a:cubicBezTo>
                  <a:close/>
                </a:path>
              </a:pathLst>
            </a:custGeom>
            <a:solidFill>
              <a:srgbClr val="EFC136"/>
            </a:solidFill>
          </p:spPr>
        </p:sp>
        <p:sp>
          <p:nvSpPr>
            <p:cNvPr name="TextBox 56" id="56"/>
            <p:cNvSpPr txBox="true"/>
            <p:nvPr/>
          </p:nvSpPr>
          <p:spPr>
            <a:xfrm>
              <a:off x="0" y="-76200"/>
              <a:ext cx="733725" cy="272456"/>
            </a:xfrm>
            <a:prstGeom prst="rect">
              <a:avLst/>
            </a:prstGeom>
          </p:spPr>
          <p:txBody>
            <a:bodyPr anchor="ctr" rtlCol="false" tIns="50800" lIns="50800" bIns="50800" rIns="50800"/>
            <a:lstStyle/>
            <a:p>
              <a:pPr algn="ctr">
                <a:lnSpc>
                  <a:spcPts val="3779"/>
                </a:lnSpc>
              </a:pPr>
            </a:p>
          </p:txBody>
        </p:sp>
      </p:grpSp>
      <p:grpSp>
        <p:nvGrpSpPr>
          <p:cNvPr name="Group 57" id="57"/>
          <p:cNvGrpSpPr/>
          <p:nvPr/>
        </p:nvGrpSpPr>
        <p:grpSpPr>
          <a:xfrm rot="0">
            <a:off x="13337216" y="8571701"/>
            <a:ext cx="2155062" cy="576432"/>
            <a:chOff x="0" y="0"/>
            <a:chExt cx="733725" cy="196256"/>
          </a:xfrm>
        </p:grpSpPr>
        <p:sp>
          <p:nvSpPr>
            <p:cNvPr name="Freeform 58" id="58"/>
            <p:cNvSpPr/>
            <p:nvPr/>
          </p:nvSpPr>
          <p:spPr>
            <a:xfrm flipH="false" flipV="false" rot="0">
              <a:off x="0" y="0"/>
              <a:ext cx="733725" cy="196256"/>
            </a:xfrm>
            <a:custGeom>
              <a:avLst/>
              <a:gdLst/>
              <a:ahLst/>
              <a:cxnLst/>
              <a:rect r="r" b="b" t="t" l="l"/>
              <a:pathLst>
                <a:path h="196256" w="733725">
                  <a:moveTo>
                    <a:pt x="79034" y="0"/>
                  </a:moveTo>
                  <a:lnTo>
                    <a:pt x="654692" y="0"/>
                  </a:lnTo>
                  <a:cubicBezTo>
                    <a:pt x="675653" y="0"/>
                    <a:pt x="695755" y="8327"/>
                    <a:pt x="710577" y="23148"/>
                  </a:cubicBezTo>
                  <a:cubicBezTo>
                    <a:pt x="725399" y="37970"/>
                    <a:pt x="733725" y="58073"/>
                    <a:pt x="733725" y="79034"/>
                  </a:cubicBezTo>
                  <a:lnTo>
                    <a:pt x="733725" y="117222"/>
                  </a:lnTo>
                  <a:cubicBezTo>
                    <a:pt x="733725" y="160871"/>
                    <a:pt x="698341" y="196256"/>
                    <a:pt x="654692" y="196256"/>
                  </a:cubicBezTo>
                  <a:lnTo>
                    <a:pt x="79034" y="196256"/>
                  </a:lnTo>
                  <a:cubicBezTo>
                    <a:pt x="58073" y="196256"/>
                    <a:pt x="37970" y="187929"/>
                    <a:pt x="23148" y="173107"/>
                  </a:cubicBezTo>
                  <a:cubicBezTo>
                    <a:pt x="8327" y="158285"/>
                    <a:pt x="0" y="138183"/>
                    <a:pt x="0" y="117222"/>
                  </a:cubicBezTo>
                  <a:lnTo>
                    <a:pt x="0" y="79034"/>
                  </a:lnTo>
                  <a:cubicBezTo>
                    <a:pt x="0" y="58073"/>
                    <a:pt x="8327" y="37970"/>
                    <a:pt x="23148" y="23148"/>
                  </a:cubicBezTo>
                  <a:cubicBezTo>
                    <a:pt x="37970" y="8327"/>
                    <a:pt x="58073" y="0"/>
                    <a:pt x="79034" y="0"/>
                  </a:cubicBezTo>
                  <a:close/>
                </a:path>
              </a:pathLst>
            </a:custGeom>
            <a:solidFill>
              <a:srgbClr val="EFC136"/>
            </a:solidFill>
          </p:spPr>
        </p:sp>
        <p:sp>
          <p:nvSpPr>
            <p:cNvPr name="TextBox 59" id="59"/>
            <p:cNvSpPr txBox="true"/>
            <p:nvPr/>
          </p:nvSpPr>
          <p:spPr>
            <a:xfrm>
              <a:off x="0" y="-76200"/>
              <a:ext cx="733725" cy="272456"/>
            </a:xfrm>
            <a:prstGeom prst="rect">
              <a:avLst/>
            </a:prstGeom>
          </p:spPr>
          <p:txBody>
            <a:bodyPr anchor="ctr" rtlCol="false" tIns="50800" lIns="50800" bIns="50800" rIns="50800"/>
            <a:lstStyle/>
            <a:p>
              <a:pPr algn="ctr">
                <a:lnSpc>
                  <a:spcPts val="3779"/>
                </a:lnSpc>
              </a:pPr>
            </a:p>
          </p:txBody>
        </p:sp>
      </p:grpSp>
      <p:grpSp>
        <p:nvGrpSpPr>
          <p:cNvPr name="Group 60" id="60"/>
          <p:cNvGrpSpPr/>
          <p:nvPr/>
        </p:nvGrpSpPr>
        <p:grpSpPr>
          <a:xfrm rot="0">
            <a:off x="13337216" y="9148133"/>
            <a:ext cx="2155062" cy="576432"/>
            <a:chOff x="0" y="0"/>
            <a:chExt cx="733725" cy="196256"/>
          </a:xfrm>
        </p:grpSpPr>
        <p:sp>
          <p:nvSpPr>
            <p:cNvPr name="Freeform 61" id="61"/>
            <p:cNvSpPr/>
            <p:nvPr/>
          </p:nvSpPr>
          <p:spPr>
            <a:xfrm flipH="false" flipV="false" rot="0">
              <a:off x="0" y="0"/>
              <a:ext cx="733725" cy="196256"/>
            </a:xfrm>
            <a:custGeom>
              <a:avLst/>
              <a:gdLst/>
              <a:ahLst/>
              <a:cxnLst/>
              <a:rect r="r" b="b" t="t" l="l"/>
              <a:pathLst>
                <a:path h="196256" w="733725">
                  <a:moveTo>
                    <a:pt x="79034" y="0"/>
                  </a:moveTo>
                  <a:lnTo>
                    <a:pt x="654692" y="0"/>
                  </a:lnTo>
                  <a:cubicBezTo>
                    <a:pt x="675653" y="0"/>
                    <a:pt x="695755" y="8327"/>
                    <a:pt x="710577" y="23148"/>
                  </a:cubicBezTo>
                  <a:cubicBezTo>
                    <a:pt x="725399" y="37970"/>
                    <a:pt x="733725" y="58073"/>
                    <a:pt x="733725" y="79034"/>
                  </a:cubicBezTo>
                  <a:lnTo>
                    <a:pt x="733725" y="117222"/>
                  </a:lnTo>
                  <a:cubicBezTo>
                    <a:pt x="733725" y="160871"/>
                    <a:pt x="698341" y="196256"/>
                    <a:pt x="654692" y="196256"/>
                  </a:cubicBezTo>
                  <a:lnTo>
                    <a:pt x="79034" y="196256"/>
                  </a:lnTo>
                  <a:cubicBezTo>
                    <a:pt x="58073" y="196256"/>
                    <a:pt x="37970" y="187929"/>
                    <a:pt x="23148" y="173107"/>
                  </a:cubicBezTo>
                  <a:cubicBezTo>
                    <a:pt x="8327" y="158285"/>
                    <a:pt x="0" y="138183"/>
                    <a:pt x="0" y="117222"/>
                  </a:cubicBezTo>
                  <a:lnTo>
                    <a:pt x="0" y="79034"/>
                  </a:lnTo>
                  <a:cubicBezTo>
                    <a:pt x="0" y="58073"/>
                    <a:pt x="8327" y="37970"/>
                    <a:pt x="23148" y="23148"/>
                  </a:cubicBezTo>
                  <a:cubicBezTo>
                    <a:pt x="37970" y="8327"/>
                    <a:pt x="58073" y="0"/>
                    <a:pt x="79034" y="0"/>
                  </a:cubicBezTo>
                  <a:close/>
                </a:path>
              </a:pathLst>
            </a:custGeom>
            <a:solidFill>
              <a:srgbClr val="EFC136"/>
            </a:solidFill>
          </p:spPr>
        </p:sp>
        <p:sp>
          <p:nvSpPr>
            <p:cNvPr name="TextBox 62" id="62"/>
            <p:cNvSpPr txBox="true"/>
            <p:nvPr/>
          </p:nvSpPr>
          <p:spPr>
            <a:xfrm>
              <a:off x="0" y="-76200"/>
              <a:ext cx="733725" cy="272456"/>
            </a:xfrm>
            <a:prstGeom prst="rect">
              <a:avLst/>
            </a:prstGeom>
          </p:spPr>
          <p:txBody>
            <a:bodyPr anchor="ctr" rtlCol="false" tIns="50800" lIns="50800" bIns="50800" rIns="50800"/>
            <a:lstStyle/>
            <a:p>
              <a:pPr algn="ctr">
                <a:lnSpc>
                  <a:spcPts val="3779"/>
                </a:lnSpc>
              </a:pPr>
            </a:p>
          </p:txBody>
        </p:sp>
      </p:grpSp>
      <p:grpSp>
        <p:nvGrpSpPr>
          <p:cNvPr name="Group 63" id="63"/>
          <p:cNvGrpSpPr/>
          <p:nvPr/>
        </p:nvGrpSpPr>
        <p:grpSpPr>
          <a:xfrm rot="0">
            <a:off x="13337216" y="9724565"/>
            <a:ext cx="2155062" cy="576432"/>
            <a:chOff x="0" y="0"/>
            <a:chExt cx="733725" cy="196256"/>
          </a:xfrm>
        </p:grpSpPr>
        <p:sp>
          <p:nvSpPr>
            <p:cNvPr name="Freeform 64" id="64"/>
            <p:cNvSpPr/>
            <p:nvPr/>
          </p:nvSpPr>
          <p:spPr>
            <a:xfrm flipH="false" flipV="false" rot="0">
              <a:off x="0" y="0"/>
              <a:ext cx="733725" cy="196256"/>
            </a:xfrm>
            <a:custGeom>
              <a:avLst/>
              <a:gdLst/>
              <a:ahLst/>
              <a:cxnLst/>
              <a:rect r="r" b="b" t="t" l="l"/>
              <a:pathLst>
                <a:path h="196256" w="733725">
                  <a:moveTo>
                    <a:pt x="79034" y="0"/>
                  </a:moveTo>
                  <a:lnTo>
                    <a:pt x="654692" y="0"/>
                  </a:lnTo>
                  <a:cubicBezTo>
                    <a:pt x="675653" y="0"/>
                    <a:pt x="695755" y="8327"/>
                    <a:pt x="710577" y="23148"/>
                  </a:cubicBezTo>
                  <a:cubicBezTo>
                    <a:pt x="725399" y="37970"/>
                    <a:pt x="733725" y="58073"/>
                    <a:pt x="733725" y="79034"/>
                  </a:cubicBezTo>
                  <a:lnTo>
                    <a:pt x="733725" y="117222"/>
                  </a:lnTo>
                  <a:cubicBezTo>
                    <a:pt x="733725" y="160871"/>
                    <a:pt x="698341" y="196256"/>
                    <a:pt x="654692" y="196256"/>
                  </a:cubicBezTo>
                  <a:lnTo>
                    <a:pt x="79034" y="196256"/>
                  </a:lnTo>
                  <a:cubicBezTo>
                    <a:pt x="58073" y="196256"/>
                    <a:pt x="37970" y="187929"/>
                    <a:pt x="23148" y="173107"/>
                  </a:cubicBezTo>
                  <a:cubicBezTo>
                    <a:pt x="8327" y="158285"/>
                    <a:pt x="0" y="138183"/>
                    <a:pt x="0" y="117222"/>
                  </a:cubicBezTo>
                  <a:lnTo>
                    <a:pt x="0" y="79034"/>
                  </a:lnTo>
                  <a:cubicBezTo>
                    <a:pt x="0" y="58073"/>
                    <a:pt x="8327" y="37970"/>
                    <a:pt x="23148" y="23148"/>
                  </a:cubicBezTo>
                  <a:cubicBezTo>
                    <a:pt x="37970" y="8327"/>
                    <a:pt x="58073" y="0"/>
                    <a:pt x="79034" y="0"/>
                  </a:cubicBezTo>
                  <a:close/>
                </a:path>
              </a:pathLst>
            </a:custGeom>
            <a:solidFill>
              <a:srgbClr val="EFC136"/>
            </a:solidFill>
          </p:spPr>
        </p:sp>
        <p:sp>
          <p:nvSpPr>
            <p:cNvPr name="TextBox 65" id="65"/>
            <p:cNvSpPr txBox="true"/>
            <p:nvPr/>
          </p:nvSpPr>
          <p:spPr>
            <a:xfrm>
              <a:off x="0" y="-76200"/>
              <a:ext cx="733725" cy="272456"/>
            </a:xfrm>
            <a:prstGeom prst="rect">
              <a:avLst/>
            </a:prstGeom>
          </p:spPr>
          <p:txBody>
            <a:bodyPr anchor="ctr" rtlCol="false" tIns="50800" lIns="50800" bIns="50800" rIns="50800"/>
            <a:lstStyle/>
            <a:p>
              <a:pPr algn="ctr">
                <a:lnSpc>
                  <a:spcPts val="3779"/>
                </a:lnSpc>
              </a:pPr>
            </a:p>
          </p:txBody>
        </p:sp>
      </p:grpSp>
      <p:sp>
        <p:nvSpPr>
          <p:cNvPr name="TextBox 66" id="66"/>
          <p:cNvSpPr txBox="true"/>
          <p:nvPr/>
        </p:nvSpPr>
        <p:spPr>
          <a:xfrm rot="0">
            <a:off x="7843292" y="6288704"/>
            <a:ext cx="3084637" cy="461010"/>
          </a:xfrm>
          <a:prstGeom prst="rect">
            <a:avLst/>
          </a:prstGeom>
        </p:spPr>
        <p:txBody>
          <a:bodyPr anchor="t" rtlCol="false" tIns="0" lIns="0" bIns="0" rIns="0">
            <a:spAutoFit/>
          </a:bodyPr>
          <a:lstStyle/>
          <a:p>
            <a:pPr algn="ctr">
              <a:lnSpc>
                <a:spcPts val="3509"/>
              </a:lnSpc>
              <a:spcBef>
                <a:spcPct val="0"/>
              </a:spcBef>
            </a:pPr>
            <a:r>
              <a:rPr lang="en-US" sz="2699">
                <a:solidFill>
                  <a:srgbClr val="F4F4F4"/>
                </a:solidFill>
                <a:latin typeface="Poppins"/>
              </a:rPr>
              <a:t>BLOCO INDIRETO </a:t>
            </a:r>
          </a:p>
        </p:txBody>
      </p:sp>
    </p:spTree>
  </p:cSld>
  <p:clrMapOvr>
    <a:masterClrMapping/>
  </p:clrMapOvr>
</p:sld>
</file>

<file path=ppt/slides/slide47.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17522138" y="7214454"/>
            <a:ext cx="765862" cy="768136"/>
          </a:xfrm>
          <a:prstGeom prst="rect">
            <a:avLst/>
          </a:prstGeom>
          <a:solidFill>
            <a:srgbClr val="F4F4F4"/>
          </a:solidFill>
        </p:spPr>
      </p:sp>
      <p:sp>
        <p:nvSpPr>
          <p:cNvPr name="AutoShape 3" id="3"/>
          <p:cNvSpPr/>
          <p:nvPr/>
        </p:nvSpPr>
        <p:spPr>
          <a:xfrm rot="0">
            <a:off x="16756276" y="7982591"/>
            <a:ext cx="765862" cy="768136"/>
          </a:xfrm>
          <a:prstGeom prst="rect">
            <a:avLst/>
          </a:prstGeom>
          <a:solidFill>
            <a:srgbClr val="FADB7A"/>
          </a:solidFill>
        </p:spPr>
      </p:sp>
      <p:sp>
        <p:nvSpPr>
          <p:cNvPr name="AutoShape 4" id="4"/>
          <p:cNvSpPr/>
          <p:nvPr/>
        </p:nvSpPr>
        <p:spPr>
          <a:xfrm rot="0">
            <a:off x="15990413" y="8750727"/>
            <a:ext cx="765862" cy="768136"/>
          </a:xfrm>
          <a:prstGeom prst="rect">
            <a:avLst/>
          </a:prstGeom>
          <a:solidFill>
            <a:srgbClr val="EFC136"/>
          </a:solidFill>
        </p:spPr>
      </p:sp>
      <p:sp>
        <p:nvSpPr>
          <p:cNvPr name="AutoShape 5" id="5"/>
          <p:cNvSpPr/>
          <p:nvPr/>
        </p:nvSpPr>
        <p:spPr>
          <a:xfrm rot="0">
            <a:off x="15224551" y="9518864"/>
            <a:ext cx="765862" cy="768136"/>
          </a:xfrm>
          <a:prstGeom prst="rect">
            <a:avLst/>
          </a:prstGeom>
          <a:solidFill>
            <a:srgbClr val="F4A100"/>
          </a:solidFill>
        </p:spPr>
      </p:sp>
      <p:sp>
        <p:nvSpPr>
          <p:cNvPr name="AutoShape 6" id="6"/>
          <p:cNvSpPr/>
          <p:nvPr/>
        </p:nvSpPr>
        <p:spPr>
          <a:xfrm rot="0">
            <a:off x="16756276" y="9518864"/>
            <a:ext cx="765862" cy="768136"/>
          </a:xfrm>
          <a:prstGeom prst="rect">
            <a:avLst/>
          </a:prstGeom>
          <a:solidFill>
            <a:srgbClr val="F4A100"/>
          </a:solidFill>
        </p:spPr>
      </p:sp>
      <p:sp>
        <p:nvSpPr>
          <p:cNvPr name="AutoShape 7" id="7"/>
          <p:cNvSpPr/>
          <p:nvPr/>
        </p:nvSpPr>
        <p:spPr>
          <a:xfrm rot="0">
            <a:off x="17522138" y="8750727"/>
            <a:ext cx="765862" cy="768136"/>
          </a:xfrm>
          <a:prstGeom prst="rect">
            <a:avLst/>
          </a:prstGeom>
          <a:solidFill>
            <a:srgbClr val="EFC136"/>
          </a:solidFill>
        </p:spPr>
      </p:sp>
      <p:graphicFrame>
        <p:nvGraphicFramePr>
          <p:cNvPr name="Table 8" id="8"/>
          <p:cNvGraphicFramePr>
            <a:graphicFrameLocks noGrp="true"/>
          </p:cNvGraphicFramePr>
          <p:nvPr/>
        </p:nvGraphicFramePr>
        <p:xfrm>
          <a:off x="1028700" y="2871319"/>
          <a:ext cx="15727133" cy="5192454"/>
        </p:xfrm>
        <a:graphic>
          <a:graphicData uri="http://schemas.openxmlformats.org/drawingml/2006/table">
            <a:tbl>
              <a:tblPr/>
              <a:tblGrid>
                <a:gridCol w="8115300"/>
                <a:gridCol w="7611833"/>
              </a:tblGrid>
              <a:tr h="1153067">
                <a:tc>
                  <a:txBody>
                    <a:bodyPr anchor="t" rtlCol="false"/>
                    <a:lstStyle/>
                    <a:p>
                      <a:pPr algn="ctr">
                        <a:lnSpc>
                          <a:spcPts val="4199"/>
                        </a:lnSpc>
                        <a:defRPr/>
                      </a:pPr>
                      <a:r>
                        <a:rPr lang="en-US" sz="2999">
                          <a:solidFill>
                            <a:srgbClr val="000000"/>
                          </a:solidFill>
                          <a:latin typeface="Poppins"/>
                        </a:rPr>
                        <a:t>VANTAGENS</a:t>
                      </a:r>
                      <a:endParaRPr lang="en-US" sz="1100"/>
                    </a:p>
                  </a:txBody>
                  <a:tcPr marL="190500" marR="190500" marT="190500" marB="190500" anchor="ctr">
                    <a:lnL cmpd="sng" algn="ctr" cap="flat" w="0">
                      <a:solidFill>
                        <a:srgbClr val="F4F4F4"/>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4A100"/>
                    </a:solidFill>
                  </a:tcPr>
                </a:tc>
                <a:tc>
                  <a:txBody>
                    <a:bodyPr anchor="t" rtlCol="false"/>
                    <a:lstStyle/>
                    <a:p>
                      <a:pPr algn="ctr">
                        <a:lnSpc>
                          <a:spcPts val="4199"/>
                        </a:lnSpc>
                        <a:defRPr/>
                      </a:pPr>
                      <a:r>
                        <a:rPr lang="en-US" sz="2999">
                          <a:solidFill>
                            <a:srgbClr val="191919"/>
                          </a:solidFill>
                          <a:latin typeface="Poppins"/>
                        </a:rPr>
                        <a:t>DESVANTAGENS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19050">
                      <a:solidFill>
                        <a:srgbClr val="191919"/>
                      </a:solidFill>
                      <a:prstDash val="solid"/>
                      <a:round/>
                      <a:headEnd type="none" w="med" len="med"/>
                      <a:tailEnd type="none" w="med" len="med"/>
                    </a:lnB>
                    <a:solidFill>
                      <a:srgbClr val="F4A100"/>
                    </a:solidFill>
                  </a:tcPr>
                </a:tc>
              </a:tr>
              <a:tr h="1322527">
                <a:tc>
                  <a:txBody>
                    <a:bodyPr anchor="t" rtlCol="false"/>
                    <a:lstStyle/>
                    <a:p>
                      <a:pPr algn="ctr">
                        <a:lnSpc>
                          <a:spcPts val="3219"/>
                        </a:lnSpc>
                        <a:defRPr/>
                      </a:pPr>
                      <a:r>
                        <a:rPr lang="en-US" sz="2299">
                          <a:solidFill>
                            <a:srgbClr val="191919"/>
                          </a:solidFill>
                          <a:latin typeface="Poppins"/>
                        </a:rPr>
                        <a:t>Eficiência no gerencimento</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4F4F4"/>
                    </a:solidFill>
                  </a:tcPr>
                </a:tc>
                <a:tc>
                  <a:txBody>
                    <a:bodyPr anchor="t" rtlCol="false"/>
                    <a:lstStyle/>
                    <a:p>
                      <a:pPr algn="ctr">
                        <a:lnSpc>
                          <a:spcPts val="3219"/>
                        </a:lnSpc>
                        <a:defRPr/>
                      </a:pPr>
                      <a:r>
                        <a:rPr lang="en-US" sz="2299">
                          <a:solidFill>
                            <a:srgbClr val="191919"/>
                          </a:solidFill>
                          <a:latin typeface="Poppins"/>
                        </a:rPr>
                        <a:t>Complexidade de gerenciamento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19050">
                      <a:solidFill>
                        <a:srgbClr val="191919"/>
                      </a:solidFill>
                      <a:prstDash val="solid"/>
                      <a:round/>
                      <a:headEnd type="none" w="med" len="med"/>
                      <a:tailEnd type="none" w="med" len="med"/>
                    </a:lnT>
                    <a:lnB cmpd="sng" algn="ctr" cap="flat" w="19050">
                      <a:solidFill>
                        <a:srgbClr val="191919"/>
                      </a:solidFill>
                      <a:prstDash val="solid"/>
                      <a:round/>
                      <a:headEnd type="none" w="med" len="med"/>
                      <a:tailEnd type="none" w="med" len="med"/>
                    </a:lnB>
                    <a:solidFill>
                      <a:srgbClr val="F4F4F4"/>
                    </a:solidFill>
                  </a:tcPr>
                </a:tc>
              </a:tr>
              <a:tr h="1354785">
                <a:tc>
                  <a:txBody>
                    <a:bodyPr anchor="t" rtlCol="false"/>
                    <a:lstStyle/>
                    <a:p>
                      <a:pPr algn="ctr">
                        <a:lnSpc>
                          <a:spcPts val="3219"/>
                        </a:lnSpc>
                        <a:defRPr/>
                      </a:pPr>
                      <a:r>
                        <a:rPr lang="en-US" sz="2299">
                          <a:solidFill>
                            <a:srgbClr val="191919"/>
                          </a:solidFill>
                          <a:latin typeface="Poppins"/>
                        </a:rPr>
                        <a:t>Armazenamento compacto</a:t>
                      </a:r>
                      <a:endParaRPr lang="en-US" sz="1100"/>
                    </a:p>
                  </a:txBody>
                  <a:tcPr marL="190500" marR="190500" marT="190500" marB="190500" anchor="ctr">
                    <a:lnL cmpd="sng" algn="ctr" cap="flat" w="0">
                      <a:solidFill>
                        <a:srgbClr val="F4F4F4"/>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F4F4F4"/>
                    </a:solidFill>
                  </a:tcPr>
                </a:tc>
                <a:tc>
                  <a:txBody>
                    <a:bodyPr anchor="t" rtlCol="false"/>
                    <a:lstStyle/>
                    <a:p>
                      <a:pPr algn="ctr">
                        <a:lnSpc>
                          <a:spcPts val="3219"/>
                        </a:lnSpc>
                        <a:defRPr/>
                      </a:pPr>
                      <a:r>
                        <a:rPr lang="en-US" sz="2299">
                          <a:solidFill>
                            <a:srgbClr val="191919"/>
                          </a:solidFill>
                          <a:latin typeface="Poppins"/>
                        </a:rPr>
                        <a:t>Limitação de quantidade</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19050">
                      <a:solidFill>
                        <a:srgbClr val="191919"/>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F4F4F4"/>
                    </a:solidFill>
                  </a:tcPr>
                </a:tc>
              </a:tr>
              <a:tr h="1362075">
                <a:tc>
                  <a:txBody>
                    <a:bodyPr anchor="t" rtlCol="false"/>
                    <a:lstStyle/>
                    <a:p>
                      <a:pPr algn="ctr">
                        <a:lnSpc>
                          <a:spcPts val="3219"/>
                        </a:lnSpc>
                        <a:defRPr/>
                      </a:pPr>
                      <a:r>
                        <a:rPr lang="en-US" sz="2299">
                          <a:solidFill>
                            <a:srgbClr val="191919"/>
                          </a:solidFill>
                          <a:latin typeface="Poppins"/>
                        </a:rPr>
                        <a:t>Aparece na memória quando o arquivo correspondente for aberto.</a:t>
                      </a:r>
                      <a:endParaRPr lang="en-US" sz="1100"/>
                    </a:p>
                  </a:txBody>
                  <a:tcPr marL="190500" marR="190500" marT="190500" marB="190500" anchor="ctr">
                    <a:lnL cmpd="sng" algn="ctr" cap="flat" w="0">
                      <a:solidFill>
                        <a:srgbClr val="F4F4F4"/>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F4F4F4"/>
                    </a:solidFill>
                  </a:tcPr>
                </a:tc>
                <a:tc>
                  <a:txBody>
                    <a:bodyPr anchor="t" rtlCol="false"/>
                    <a:lstStyle/>
                    <a:p>
                      <a:pPr algn="ctr">
                        <a:lnSpc>
                          <a:spcPts val="3219"/>
                        </a:lnSpc>
                        <a:defRPr/>
                      </a:pPr>
                      <a:r>
                        <a:rPr lang="en-US" sz="2299">
                          <a:solidFill>
                            <a:srgbClr val="191919"/>
                          </a:solidFill>
                          <a:latin typeface="Poppins"/>
                        </a:rPr>
                        <a:t>Fragmentação da memória</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19050">
                      <a:solidFill>
                        <a:srgbClr val="191919"/>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F4F4F4"/>
                    </a:solidFill>
                  </a:tcPr>
                </a:tc>
              </a:tr>
            </a:tbl>
          </a:graphicData>
        </a:graphic>
      </p:graphicFrame>
      <p:sp>
        <p:nvSpPr>
          <p:cNvPr name="TextBox 9" id="9"/>
          <p:cNvSpPr txBox="true"/>
          <p:nvPr/>
        </p:nvSpPr>
        <p:spPr>
          <a:xfrm rot="0">
            <a:off x="1028700" y="1118719"/>
            <a:ext cx="16230600" cy="981075"/>
          </a:xfrm>
          <a:prstGeom prst="rect">
            <a:avLst/>
          </a:prstGeom>
        </p:spPr>
        <p:txBody>
          <a:bodyPr anchor="t" rtlCol="false" tIns="0" lIns="0" bIns="0" rIns="0">
            <a:spAutoFit/>
          </a:bodyPr>
          <a:lstStyle/>
          <a:p>
            <a:pPr>
              <a:lnSpc>
                <a:spcPts val="7200"/>
              </a:lnSpc>
            </a:pPr>
            <a:r>
              <a:rPr lang="en-US" sz="6000">
                <a:solidFill>
                  <a:srgbClr val="F4F4F4"/>
                </a:solidFill>
                <a:latin typeface="Poppins Bold"/>
              </a:rPr>
              <a:t>I-nodes</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3878657"/>
            <a:ext cx="18288000" cy="6408343"/>
          </a:xfrm>
          <a:prstGeom prst="rect">
            <a:avLst/>
          </a:prstGeom>
          <a:solidFill>
            <a:srgbClr val="191919"/>
          </a:solidFill>
        </p:spPr>
      </p:sp>
      <p:sp>
        <p:nvSpPr>
          <p:cNvPr name="Freeform 3" id="3"/>
          <p:cNvSpPr/>
          <p:nvPr/>
        </p:nvSpPr>
        <p:spPr>
          <a:xfrm flipH="false" flipV="false" rot="0">
            <a:off x="5181736" y="6609197"/>
            <a:ext cx="1422041" cy="1422041"/>
          </a:xfrm>
          <a:custGeom>
            <a:avLst/>
            <a:gdLst/>
            <a:ahLst/>
            <a:cxnLst/>
            <a:rect r="r" b="b" t="t" l="l"/>
            <a:pathLst>
              <a:path h="1422041" w="1422041">
                <a:moveTo>
                  <a:pt x="0" y="0"/>
                </a:moveTo>
                <a:lnTo>
                  <a:pt x="1422041" y="0"/>
                </a:lnTo>
                <a:lnTo>
                  <a:pt x="1422041" y="1422041"/>
                </a:lnTo>
                <a:lnTo>
                  <a:pt x="0" y="14220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088470" y="6523464"/>
            <a:ext cx="1698711" cy="1600260"/>
          </a:xfrm>
          <a:custGeom>
            <a:avLst/>
            <a:gdLst/>
            <a:ahLst/>
            <a:cxnLst/>
            <a:rect r="r" b="b" t="t" l="l"/>
            <a:pathLst>
              <a:path h="1600260" w="1698711">
                <a:moveTo>
                  <a:pt x="0" y="0"/>
                </a:moveTo>
                <a:lnTo>
                  <a:pt x="1698711" y="0"/>
                </a:lnTo>
                <a:lnTo>
                  <a:pt x="1698711" y="1600260"/>
                </a:lnTo>
                <a:lnTo>
                  <a:pt x="0" y="1600260"/>
                </a:lnTo>
                <a:lnTo>
                  <a:pt x="0" y="0"/>
                </a:lnTo>
                <a:close/>
              </a:path>
            </a:pathLst>
          </a:custGeom>
          <a:blipFill>
            <a:blip r:embed="rId4"/>
            <a:stretch>
              <a:fillRect l="0" t="-3959" r="0" b="-3959"/>
            </a:stretch>
          </a:blipFill>
        </p:spPr>
      </p:sp>
      <p:sp>
        <p:nvSpPr>
          <p:cNvPr name="Freeform 5" id="5"/>
          <p:cNvSpPr/>
          <p:nvPr/>
        </p:nvSpPr>
        <p:spPr>
          <a:xfrm flipH="false" flipV="false" rot="0">
            <a:off x="14444604" y="6494889"/>
            <a:ext cx="1222017" cy="1600260"/>
          </a:xfrm>
          <a:custGeom>
            <a:avLst/>
            <a:gdLst/>
            <a:ahLst/>
            <a:cxnLst/>
            <a:rect r="r" b="b" t="t" l="l"/>
            <a:pathLst>
              <a:path h="1600260" w="1222017">
                <a:moveTo>
                  <a:pt x="0" y="0"/>
                </a:moveTo>
                <a:lnTo>
                  <a:pt x="1222017" y="0"/>
                </a:lnTo>
                <a:lnTo>
                  <a:pt x="1222017" y="1600260"/>
                </a:lnTo>
                <a:lnTo>
                  <a:pt x="0" y="1600260"/>
                </a:lnTo>
                <a:lnTo>
                  <a:pt x="0" y="0"/>
                </a:lnTo>
                <a:close/>
              </a:path>
            </a:pathLst>
          </a:custGeom>
          <a:blipFill>
            <a:blip r:embed="rId5"/>
            <a:stretch>
              <a:fillRect l="0" t="0" r="0" b="0"/>
            </a:stretch>
          </a:blipFill>
        </p:spPr>
      </p:sp>
      <p:sp>
        <p:nvSpPr>
          <p:cNvPr name="Freeform 6" id="6"/>
          <p:cNvSpPr/>
          <p:nvPr/>
        </p:nvSpPr>
        <p:spPr>
          <a:xfrm flipH="false" flipV="false" rot="0">
            <a:off x="1790899" y="6371808"/>
            <a:ext cx="1717388" cy="1422041"/>
          </a:xfrm>
          <a:custGeom>
            <a:avLst/>
            <a:gdLst/>
            <a:ahLst/>
            <a:cxnLst/>
            <a:rect r="r" b="b" t="t" l="l"/>
            <a:pathLst>
              <a:path h="1422041" w="1717388">
                <a:moveTo>
                  <a:pt x="0" y="0"/>
                </a:moveTo>
                <a:lnTo>
                  <a:pt x="1717389" y="0"/>
                </a:lnTo>
                <a:lnTo>
                  <a:pt x="1717389" y="1422041"/>
                </a:lnTo>
                <a:lnTo>
                  <a:pt x="0" y="14220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776154" y="2268932"/>
            <a:ext cx="16803037" cy="1000125"/>
          </a:xfrm>
          <a:prstGeom prst="rect">
            <a:avLst/>
          </a:prstGeom>
        </p:spPr>
        <p:txBody>
          <a:bodyPr anchor="t" rtlCol="false" tIns="0" lIns="0" bIns="0" rIns="0">
            <a:spAutoFit/>
          </a:bodyPr>
          <a:lstStyle/>
          <a:p>
            <a:pPr>
              <a:lnSpc>
                <a:spcPts val="7560"/>
              </a:lnSpc>
            </a:pPr>
            <a:r>
              <a:rPr lang="en-US" sz="6300">
                <a:solidFill>
                  <a:srgbClr val="191919"/>
                </a:solidFill>
                <a:latin typeface="Poppins Bold"/>
              </a:rPr>
              <a:t>Arquivos compartilhados  </a:t>
            </a:r>
          </a:p>
        </p:txBody>
      </p:sp>
      <p:sp>
        <p:nvSpPr>
          <p:cNvPr name="TextBox 8" id="8"/>
          <p:cNvSpPr txBox="true"/>
          <p:nvPr/>
        </p:nvSpPr>
        <p:spPr>
          <a:xfrm rot="0">
            <a:off x="1028700" y="4348272"/>
            <a:ext cx="16039223" cy="960121"/>
          </a:xfrm>
          <a:prstGeom prst="rect">
            <a:avLst/>
          </a:prstGeom>
        </p:spPr>
        <p:txBody>
          <a:bodyPr anchor="t" rtlCol="false" tIns="0" lIns="0" bIns="0" rIns="0">
            <a:spAutoFit/>
          </a:bodyPr>
          <a:lstStyle/>
          <a:p>
            <a:pPr algn="just">
              <a:lnSpc>
                <a:spcPts val="3779"/>
              </a:lnSpc>
              <a:spcBef>
                <a:spcPct val="0"/>
              </a:spcBef>
            </a:pPr>
            <a:r>
              <a:rPr lang="en-US" sz="2699">
                <a:solidFill>
                  <a:srgbClr val="FFFFFF"/>
                </a:solidFill>
                <a:latin typeface="Poppins"/>
              </a:rPr>
              <a:t>Arquivos compartilhados são arquivos de dados ou documentos que podem ser acessados e visualizados por múltiplos usuários ou dispositivos.</a:t>
            </a:r>
          </a:p>
        </p:txBody>
      </p:sp>
      <p:sp>
        <p:nvSpPr>
          <p:cNvPr name="TextBox 9" id="9"/>
          <p:cNvSpPr txBox="true"/>
          <p:nvPr/>
        </p:nvSpPr>
        <p:spPr>
          <a:xfrm rot="0">
            <a:off x="5610863" y="8161697"/>
            <a:ext cx="563788" cy="481532"/>
          </a:xfrm>
          <a:prstGeom prst="rect">
            <a:avLst/>
          </a:prstGeom>
        </p:spPr>
        <p:txBody>
          <a:bodyPr anchor="t" rtlCol="false" tIns="0" lIns="0" bIns="0" rIns="0">
            <a:spAutoFit/>
          </a:bodyPr>
          <a:lstStyle/>
          <a:p>
            <a:pPr algn="ctr">
              <a:lnSpc>
                <a:spcPts val="3688"/>
              </a:lnSpc>
              <a:spcBef>
                <a:spcPct val="0"/>
              </a:spcBef>
            </a:pPr>
            <a:r>
              <a:rPr lang="en-US" sz="2837">
                <a:solidFill>
                  <a:srgbClr val="F4F4F4"/>
                </a:solidFill>
                <a:latin typeface="Poppins"/>
              </a:rPr>
              <a:t>GIT</a:t>
            </a:r>
          </a:p>
        </p:txBody>
      </p:sp>
      <p:sp>
        <p:nvSpPr>
          <p:cNvPr name="TextBox 10" id="10"/>
          <p:cNvSpPr txBox="true"/>
          <p:nvPr/>
        </p:nvSpPr>
        <p:spPr>
          <a:xfrm rot="0">
            <a:off x="7423689" y="8165074"/>
            <a:ext cx="5350966" cy="899160"/>
          </a:xfrm>
          <a:prstGeom prst="rect">
            <a:avLst/>
          </a:prstGeom>
        </p:spPr>
        <p:txBody>
          <a:bodyPr anchor="t" rtlCol="false" tIns="0" lIns="0" bIns="0" rIns="0">
            <a:spAutoFit/>
          </a:bodyPr>
          <a:lstStyle/>
          <a:p>
            <a:pPr algn="ctr" marL="0" indent="0" lvl="0">
              <a:lnSpc>
                <a:spcPts val="3510"/>
              </a:lnSpc>
              <a:spcBef>
                <a:spcPct val="0"/>
              </a:spcBef>
            </a:pPr>
            <a:r>
              <a:rPr lang="en-US" sz="2700" strike="noStrike" u="none">
                <a:solidFill>
                  <a:srgbClr val="F4F4F4"/>
                </a:solidFill>
                <a:latin typeface="Poppins"/>
              </a:rPr>
              <a:t>COMPARTILHAMENTO EM NUVEM</a:t>
            </a:r>
          </a:p>
          <a:p>
            <a:pPr algn="ctr" marL="0" indent="0" lvl="0">
              <a:lnSpc>
                <a:spcPts val="3510"/>
              </a:lnSpc>
              <a:spcBef>
                <a:spcPct val="0"/>
              </a:spcBef>
            </a:pPr>
          </a:p>
        </p:txBody>
      </p:sp>
      <p:sp>
        <p:nvSpPr>
          <p:cNvPr name="TextBox 11" id="11"/>
          <p:cNvSpPr txBox="true"/>
          <p:nvPr/>
        </p:nvSpPr>
        <p:spPr>
          <a:xfrm rot="0">
            <a:off x="13167118" y="8136498"/>
            <a:ext cx="3776989" cy="481532"/>
          </a:xfrm>
          <a:prstGeom prst="rect">
            <a:avLst/>
          </a:prstGeom>
        </p:spPr>
        <p:txBody>
          <a:bodyPr anchor="t" rtlCol="false" tIns="0" lIns="0" bIns="0" rIns="0">
            <a:spAutoFit/>
          </a:bodyPr>
          <a:lstStyle/>
          <a:p>
            <a:pPr algn="ctr">
              <a:lnSpc>
                <a:spcPts val="3688"/>
              </a:lnSpc>
              <a:spcBef>
                <a:spcPct val="0"/>
              </a:spcBef>
            </a:pPr>
            <a:r>
              <a:rPr lang="en-US" sz="2837">
                <a:solidFill>
                  <a:srgbClr val="F4F4F4"/>
                </a:solidFill>
                <a:latin typeface="Poppins"/>
              </a:rPr>
              <a:t>GOOGLE DOCUMENTS</a:t>
            </a:r>
          </a:p>
        </p:txBody>
      </p:sp>
      <p:sp>
        <p:nvSpPr>
          <p:cNvPr name="TextBox 12" id="12"/>
          <p:cNvSpPr txBox="true"/>
          <p:nvPr/>
        </p:nvSpPr>
        <p:spPr>
          <a:xfrm rot="0">
            <a:off x="1372586" y="8136498"/>
            <a:ext cx="2554015" cy="481532"/>
          </a:xfrm>
          <a:prstGeom prst="rect">
            <a:avLst/>
          </a:prstGeom>
        </p:spPr>
        <p:txBody>
          <a:bodyPr anchor="t" rtlCol="false" tIns="0" lIns="0" bIns="0" rIns="0">
            <a:spAutoFit/>
          </a:bodyPr>
          <a:lstStyle/>
          <a:p>
            <a:pPr algn="ctr">
              <a:lnSpc>
                <a:spcPts val="3688"/>
              </a:lnSpc>
              <a:spcBef>
                <a:spcPct val="0"/>
              </a:spcBef>
            </a:pPr>
            <a:r>
              <a:rPr lang="en-US" sz="2837">
                <a:solidFill>
                  <a:srgbClr val="F4F4F4"/>
                </a:solidFill>
                <a:latin typeface="Poppins"/>
              </a:rPr>
              <a:t>GOOGLE DRIVE</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3878657"/>
            <a:ext cx="18288000" cy="6408343"/>
          </a:xfrm>
          <a:prstGeom prst="rect">
            <a:avLst/>
          </a:prstGeom>
          <a:solidFill>
            <a:srgbClr val="191919"/>
          </a:solidFill>
        </p:spPr>
      </p:sp>
      <p:sp>
        <p:nvSpPr>
          <p:cNvPr name="Freeform 3" id="3"/>
          <p:cNvSpPr/>
          <p:nvPr/>
        </p:nvSpPr>
        <p:spPr>
          <a:xfrm flipH="false" flipV="false" rot="0">
            <a:off x="2033984" y="5671458"/>
            <a:ext cx="1938347" cy="2090374"/>
          </a:xfrm>
          <a:custGeom>
            <a:avLst/>
            <a:gdLst/>
            <a:ahLst/>
            <a:cxnLst/>
            <a:rect r="r" b="b" t="t" l="l"/>
            <a:pathLst>
              <a:path h="2090374" w="1938347">
                <a:moveTo>
                  <a:pt x="0" y="0"/>
                </a:moveTo>
                <a:lnTo>
                  <a:pt x="1938347" y="0"/>
                </a:lnTo>
                <a:lnTo>
                  <a:pt x="1938347" y="2090374"/>
                </a:lnTo>
                <a:lnTo>
                  <a:pt x="0" y="2090374"/>
                </a:lnTo>
                <a:lnTo>
                  <a:pt x="0" y="0"/>
                </a:lnTo>
                <a:close/>
              </a:path>
            </a:pathLst>
          </a:custGeom>
          <a:blipFill>
            <a:blip r:embed="rId2"/>
            <a:stretch>
              <a:fillRect l="0" t="0" r="0" b="0"/>
            </a:stretch>
          </a:blipFill>
        </p:spPr>
      </p:sp>
      <p:sp>
        <p:nvSpPr>
          <p:cNvPr name="Freeform 4" id="4"/>
          <p:cNvSpPr/>
          <p:nvPr/>
        </p:nvSpPr>
        <p:spPr>
          <a:xfrm flipH="false" flipV="false" rot="0">
            <a:off x="13695155" y="5671458"/>
            <a:ext cx="2332021" cy="1903777"/>
          </a:xfrm>
          <a:custGeom>
            <a:avLst/>
            <a:gdLst/>
            <a:ahLst/>
            <a:cxnLst/>
            <a:rect r="r" b="b" t="t" l="l"/>
            <a:pathLst>
              <a:path h="1903777" w="2332021">
                <a:moveTo>
                  <a:pt x="0" y="0"/>
                </a:moveTo>
                <a:lnTo>
                  <a:pt x="2332021" y="0"/>
                </a:lnTo>
                <a:lnTo>
                  <a:pt x="2332021" y="1903778"/>
                </a:lnTo>
                <a:lnTo>
                  <a:pt x="0" y="1903778"/>
                </a:lnTo>
                <a:lnTo>
                  <a:pt x="0" y="0"/>
                </a:lnTo>
                <a:close/>
              </a:path>
            </a:pathLst>
          </a:custGeom>
          <a:blipFill>
            <a:blip r:embed="rId3"/>
            <a:stretch>
              <a:fillRect l="0" t="0" r="0" b="0"/>
            </a:stretch>
          </a:blipFill>
        </p:spPr>
      </p:sp>
      <p:sp>
        <p:nvSpPr>
          <p:cNvPr name="Freeform 5" id="5"/>
          <p:cNvSpPr/>
          <p:nvPr/>
        </p:nvSpPr>
        <p:spPr>
          <a:xfrm flipH="false" flipV="false" rot="0">
            <a:off x="8167983" y="5727461"/>
            <a:ext cx="1526558" cy="1952574"/>
          </a:xfrm>
          <a:custGeom>
            <a:avLst/>
            <a:gdLst/>
            <a:ahLst/>
            <a:cxnLst/>
            <a:rect r="r" b="b" t="t" l="l"/>
            <a:pathLst>
              <a:path h="1952574" w="1526558">
                <a:moveTo>
                  <a:pt x="0" y="0"/>
                </a:moveTo>
                <a:lnTo>
                  <a:pt x="1526558" y="0"/>
                </a:lnTo>
                <a:lnTo>
                  <a:pt x="1526558" y="1952574"/>
                </a:lnTo>
                <a:lnTo>
                  <a:pt x="0" y="1952574"/>
                </a:lnTo>
                <a:lnTo>
                  <a:pt x="0" y="0"/>
                </a:lnTo>
                <a:close/>
              </a:path>
            </a:pathLst>
          </a:custGeom>
          <a:blipFill>
            <a:blip r:embed="rId4"/>
            <a:stretch>
              <a:fillRect l="0" t="0" r="0" b="0"/>
            </a:stretch>
          </a:blipFill>
        </p:spPr>
      </p:sp>
      <p:sp>
        <p:nvSpPr>
          <p:cNvPr name="TextBox 6" id="6"/>
          <p:cNvSpPr txBox="true"/>
          <p:nvPr/>
        </p:nvSpPr>
        <p:spPr>
          <a:xfrm rot="0">
            <a:off x="776154" y="2268932"/>
            <a:ext cx="16803037" cy="1000125"/>
          </a:xfrm>
          <a:prstGeom prst="rect">
            <a:avLst/>
          </a:prstGeom>
        </p:spPr>
        <p:txBody>
          <a:bodyPr anchor="t" rtlCol="false" tIns="0" lIns="0" bIns="0" rIns="0">
            <a:spAutoFit/>
          </a:bodyPr>
          <a:lstStyle/>
          <a:p>
            <a:pPr>
              <a:lnSpc>
                <a:spcPts val="7560"/>
              </a:lnSpc>
            </a:pPr>
            <a:r>
              <a:rPr lang="en-US" sz="6300">
                <a:solidFill>
                  <a:srgbClr val="191919"/>
                </a:solidFill>
                <a:latin typeface="Poppins Bold"/>
              </a:rPr>
              <a:t>Gerenciamento do espaço em disco</a:t>
            </a:r>
          </a:p>
        </p:txBody>
      </p:sp>
      <p:sp>
        <p:nvSpPr>
          <p:cNvPr name="TextBox 7" id="7"/>
          <p:cNvSpPr txBox="true"/>
          <p:nvPr/>
        </p:nvSpPr>
        <p:spPr>
          <a:xfrm rot="0">
            <a:off x="1028700" y="4348272"/>
            <a:ext cx="16039223" cy="483871"/>
          </a:xfrm>
          <a:prstGeom prst="rect">
            <a:avLst/>
          </a:prstGeom>
        </p:spPr>
        <p:txBody>
          <a:bodyPr anchor="t" rtlCol="false" tIns="0" lIns="0" bIns="0" rIns="0">
            <a:spAutoFit/>
          </a:bodyPr>
          <a:lstStyle/>
          <a:p>
            <a:pPr algn="just">
              <a:lnSpc>
                <a:spcPts val="3779"/>
              </a:lnSpc>
              <a:spcBef>
                <a:spcPct val="0"/>
              </a:spcBef>
            </a:pPr>
            <a:r>
              <a:rPr lang="en-US" sz="2699">
                <a:solidFill>
                  <a:srgbClr val="FFFFFF"/>
                </a:solidFill>
                <a:latin typeface="Poppins"/>
              </a:rPr>
              <a:t>É o processo de controlar e otimizar a alocação de espaço de armazenamento.</a:t>
            </a:r>
          </a:p>
        </p:txBody>
      </p:sp>
      <p:sp>
        <p:nvSpPr>
          <p:cNvPr name="TextBox 8" id="8"/>
          <p:cNvSpPr txBox="true"/>
          <p:nvPr/>
        </p:nvSpPr>
        <p:spPr>
          <a:xfrm rot="0">
            <a:off x="6491256" y="7956664"/>
            <a:ext cx="4880012" cy="481532"/>
          </a:xfrm>
          <a:prstGeom prst="rect">
            <a:avLst/>
          </a:prstGeom>
        </p:spPr>
        <p:txBody>
          <a:bodyPr anchor="t" rtlCol="false" tIns="0" lIns="0" bIns="0" rIns="0">
            <a:spAutoFit/>
          </a:bodyPr>
          <a:lstStyle/>
          <a:p>
            <a:pPr algn="ctr">
              <a:lnSpc>
                <a:spcPts val="3688"/>
              </a:lnSpc>
              <a:spcBef>
                <a:spcPct val="0"/>
              </a:spcBef>
            </a:pPr>
            <a:r>
              <a:rPr lang="en-US" sz="2837">
                <a:solidFill>
                  <a:srgbClr val="F4F4F4"/>
                </a:solidFill>
                <a:latin typeface="Poppins"/>
              </a:rPr>
              <a:t>COMPRESSÃO DE ARQUIVOS</a:t>
            </a:r>
          </a:p>
        </p:txBody>
      </p:sp>
      <p:sp>
        <p:nvSpPr>
          <p:cNvPr name="TextBox 9" id="9"/>
          <p:cNvSpPr txBox="true"/>
          <p:nvPr/>
        </p:nvSpPr>
        <p:spPr>
          <a:xfrm rot="0">
            <a:off x="14327793" y="7851864"/>
            <a:ext cx="1341537" cy="899160"/>
          </a:xfrm>
          <a:prstGeom prst="rect">
            <a:avLst/>
          </a:prstGeom>
        </p:spPr>
        <p:txBody>
          <a:bodyPr anchor="t" rtlCol="false" tIns="0" lIns="0" bIns="0" rIns="0">
            <a:spAutoFit/>
          </a:bodyPr>
          <a:lstStyle/>
          <a:p>
            <a:pPr algn="ctr" marL="0" indent="0" lvl="0">
              <a:lnSpc>
                <a:spcPts val="3510"/>
              </a:lnSpc>
              <a:spcBef>
                <a:spcPct val="0"/>
              </a:spcBef>
            </a:pPr>
            <a:r>
              <a:rPr lang="en-US" sz="2700">
                <a:solidFill>
                  <a:srgbClr val="F4F4F4"/>
                </a:solidFill>
                <a:latin typeface="Poppins"/>
              </a:rPr>
              <a:t>BACKUP</a:t>
            </a:r>
          </a:p>
          <a:p>
            <a:pPr algn="ctr" marL="0" indent="0" lvl="0">
              <a:lnSpc>
                <a:spcPts val="3510"/>
              </a:lnSpc>
              <a:spcBef>
                <a:spcPct val="0"/>
              </a:spcBef>
            </a:pPr>
          </a:p>
        </p:txBody>
      </p:sp>
      <p:sp>
        <p:nvSpPr>
          <p:cNvPr name="TextBox 10" id="10"/>
          <p:cNvSpPr txBox="true"/>
          <p:nvPr/>
        </p:nvSpPr>
        <p:spPr>
          <a:xfrm rot="0">
            <a:off x="1434873" y="7924308"/>
            <a:ext cx="3136569" cy="481532"/>
          </a:xfrm>
          <a:prstGeom prst="rect">
            <a:avLst/>
          </a:prstGeom>
        </p:spPr>
        <p:txBody>
          <a:bodyPr anchor="t" rtlCol="false" tIns="0" lIns="0" bIns="0" rIns="0">
            <a:spAutoFit/>
          </a:bodyPr>
          <a:lstStyle/>
          <a:p>
            <a:pPr algn="ctr">
              <a:lnSpc>
                <a:spcPts val="3688"/>
              </a:lnSpc>
              <a:spcBef>
                <a:spcPct val="0"/>
              </a:spcBef>
            </a:pPr>
            <a:r>
              <a:rPr lang="en-US" sz="2837">
                <a:solidFill>
                  <a:srgbClr val="F4F4F4"/>
                </a:solidFill>
                <a:latin typeface="Poppins"/>
              </a:rPr>
              <a:t>LIMPAR ARQUIVOS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707512"/>
            <a:ext cx="18288000" cy="4245074"/>
          </a:xfrm>
          <a:prstGeom prst="rect">
            <a:avLst/>
          </a:prstGeom>
          <a:solidFill>
            <a:srgbClr val="F4A100"/>
          </a:solidFill>
        </p:spPr>
      </p:sp>
      <p:sp>
        <p:nvSpPr>
          <p:cNvPr name="AutoShape 3" id="3"/>
          <p:cNvSpPr/>
          <p:nvPr/>
        </p:nvSpPr>
        <p:spPr>
          <a:xfrm rot="-10800000">
            <a:off x="0" y="0"/>
            <a:ext cx="1425295" cy="1415025"/>
          </a:xfrm>
          <a:prstGeom prst="rect">
            <a:avLst/>
          </a:prstGeom>
          <a:solidFill>
            <a:srgbClr val="F4A100"/>
          </a:solidFill>
        </p:spPr>
      </p:sp>
      <p:sp>
        <p:nvSpPr>
          <p:cNvPr name="Freeform 4" id="4"/>
          <p:cNvSpPr/>
          <p:nvPr/>
        </p:nvSpPr>
        <p:spPr>
          <a:xfrm flipH="false" flipV="false" rot="0">
            <a:off x="4600696" y="5376559"/>
            <a:ext cx="9086609" cy="4626619"/>
          </a:xfrm>
          <a:custGeom>
            <a:avLst/>
            <a:gdLst/>
            <a:ahLst/>
            <a:cxnLst/>
            <a:rect r="r" b="b" t="t" l="l"/>
            <a:pathLst>
              <a:path h="4626619" w="9086609">
                <a:moveTo>
                  <a:pt x="0" y="0"/>
                </a:moveTo>
                <a:lnTo>
                  <a:pt x="9086608" y="0"/>
                </a:lnTo>
                <a:lnTo>
                  <a:pt x="9086608" y="4626619"/>
                </a:lnTo>
                <a:lnTo>
                  <a:pt x="0" y="4626619"/>
                </a:lnTo>
                <a:lnTo>
                  <a:pt x="0" y="0"/>
                </a:lnTo>
                <a:close/>
              </a:path>
            </a:pathLst>
          </a:custGeom>
          <a:blipFill>
            <a:blip r:embed="rId2"/>
            <a:stretch>
              <a:fillRect l="0" t="0" r="0" b="-7126"/>
            </a:stretch>
          </a:blipFill>
        </p:spPr>
      </p:sp>
      <p:sp>
        <p:nvSpPr>
          <p:cNvPr name="TextBox 5" id="5"/>
          <p:cNvSpPr txBox="true"/>
          <p:nvPr/>
        </p:nvSpPr>
        <p:spPr>
          <a:xfrm rot="0">
            <a:off x="1028700" y="4035730"/>
            <a:ext cx="16230600" cy="1047751"/>
          </a:xfrm>
          <a:prstGeom prst="rect">
            <a:avLst/>
          </a:prstGeom>
        </p:spPr>
        <p:txBody>
          <a:bodyPr anchor="t" rtlCol="false" tIns="0" lIns="0" bIns="0" rIns="0">
            <a:spAutoFit/>
          </a:bodyPr>
          <a:lstStyle/>
          <a:p>
            <a:pPr algn="just">
              <a:lnSpc>
                <a:spcPts val="4199"/>
              </a:lnSpc>
              <a:spcBef>
                <a:spcPct val="0"/>
              </a:spcBef>
            </a:pPr>
            <a:r>
              <a:rPr lang="en-US" sz="2999">
                <a:solidFill>
                  <a:srgbClr val="FFFFFF"/>
                </a:solidFill>
                <a:latin typeface="Poppins"/>
              </a:rPr>
              <a:t>Para identificar um arquivo é necessário que ele possua algumas características, uma delas, diz respeito ao seu tipo. Alguns exemplos de extensão são:</a:t>
            </a:r>
          </a:p>
        </p:txBody>
      </p:sp>
      <p:sp>
        <p:nvSpPr>
          <p:cNvPr name="AutoShape 6" id="6"/>
          <p:cNvSpPr/>
          <p:nvPr/>
        </p:nvSpPr>
        <p:spPr>
          <a:xfrm rot="0">
            <a:off x="0" y="-308610"/>
            <a:ext cx="18288000" cy="4163365"/>
          </a:xfrm>
          <a:prstGeom prst="rect">
            <a:avLst/>
          </a:prstGeom>
          <a:solidFill>
            <a:srgbClr val="F4F4F4"/>
          </a:solidFill>
        </p:spPr>
      </p:sp>
      <p:sp>
        <p:nvSpPr>
          <p:cNvPr name="AutoShape 7" id="7"/>
          <p:cNvSpPr/>
          <p:nvPr/>
        </p:nvSpPr>
        <p:spPr>
          <a:xfrm rot="0">
            <a:off x="16890139" y="-308610"/>
            <a:ext cx="1397861" cy="1387788"/>
          </a:xfrm>
          <a:prstGeom prst="rect">
            <a:avLst/>
          </a:prstGeom>
          <a:solidFill>
            <a:srgbClr val="FADB7A"/>
          </a:solidFill>
        </p:spPr>
      </p:sp>
      <p:sp>
        <p:nvSpPr>
          <p:cNvPr name="AutoShape 8" id="8"/>
          <p:cNvSpPr/>
          <p:nvPr/>
        </p:nvSpPr>
        <p:spPr>
          <a:xfrm rot="0">
            <a:off x="16890139" y="2466967"/>
            <a:ext cx="1397861" cy="1387788"/>
          </a:xfrm>
          <a:prstGeom prst="rect">
            <a:avLst/>
          </a:prstGeom>
          <a:solidFill>
            <a:srgbClr val="F4A100"/>
          </a:solidFill>
        </p:spPr>
      </p:sp>
      <p:sp>
        <p:nvSpPr>
          <p:cNvPr name="AutoShape 9" id="9"/>
          <p:cNvSpPr/>
          <p:nvPr/>
        </p:nvSpPr>
        <p:spPr>
          <a:xfrm rot="0">
            <a:off x="15492278" y="1079179"/>
            <a:ext cx="1397861" cy="1387788"/>
          </a:xfrm>
          <a:prstGeom prst="rect">
            <a:avLst/>
          </a:prstGeom>
          <a:solidFill>
            <a:srgbClr val="EFC136"/>
          </a:solidFill>
        </p:spPr>
      </p:sp>
      <p:sp>
        <p:nvSpPr>
          <p:cNvPr name="AutoShape 10" id="10"/>
          <p:cNvSpPr/>
          <p:nvPr/>
        </p:nvSpPr>
        <p:spPr>
          <a:xfrm rot="0">
            <a:off x="14094417" y="2466967"/>
            <a:ext cx="1397861" cy="1387788"/>
          </a:xfrm>
          <a:prstGeom prst="rect">
            <a:avLst/>
          </a:prstGeom>
          <a:solidFill>
            <a:srgbClr val="F4A100"/>
          </a:solidFill>
        </p:spPr>
      </p:sp>
      <p:sp>
        <p:nvSpPr>
          <p:cNvPr name="TextBox 11" id="11"/>
          <p:cNvSpPr txBox="true"/>
          <p:nvPr/>
        </p:nvSpPr>
        <p:spPr>
          <a:xfrm rot="0">
            <a:off x="1028700" y="1582854"/>
            <a:ext cx="9754344" cy="1304925"/>
          </a:xfrm>
          <a:prstGeom prst="rect">
            <a:avLst/>
          </a:prstGeom>
        </p:spPr>
        <p:txBody>
          <a:bodyPr anchor="t" rtlCol="false" tIns="0" lIns="0" bIns="0" rIns="0">
            <a:spAutoFit/>
          </a:bodyPr>
          <a:lstStyle/>
          <a:p>
            <a:pPr>
              <a:lnSpc>
                <a:spcPts val="9600"/>
              </a:lnSpc>
            </a:pPr>
            <a:r>
              <a:rPr lang="en-US" sz="8000">
                <a:solidFill>
                  <a:srgbClr val="191919"/>
                </a:solidFill>
                <a:latin typeface="Poppins Bold"/>
              </a:rPr>
              <a:t>Tipos de Extensão</a:t>
            </a:r>
          </a:p>
        </p:txBody>
      </p:sp>
    </p:spTree>
  </p:cSld>
  <p:clrMapOvr>
    <a:masterClrMapping/>
  </p:clrMapOvr>
</p:sld>
</file>

<file path=ppt/slides/slide50.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2014047" y="4064286"/>
            <a:ext cx="14259906" cy="2158427"/>
            <a:chOff x="0" y="0"/>
            <a:chExt cx="19013207" cy="2877903"/>
          </a:xfrm>
        </p:grpSpPr>
        <p:sp>
          <p:nvSpPr>
            <p:cNvPr name="TextBox 3" id="3"/>
            <p:cNvSpPr txBox="true"/>
            <p:nvPr/>
          </p:nvSpPr>
          <p:spPr>
            <a:xfrm rot="0">
              <a:off x="0" y="-85750"/>
              <a:ext cx="19013207" cy="1711325"/>
            </a:xfrm>
            <a:prstGeom prst="rect">
              <a:avLst/>
            </a:prstGeom>
          </p:spPr>
          <p:txBody>
            <a:bodyPr anchor="t" rtlCol="false" tIns="0" lIns="0" bIns="0" rIns="0">
              <a:spAutoFit/>
            </a:bodyPr>
            <a:lstStyle/>
            <a:p>
              <a:pPr algn="ctr">
                <a:lnSpc>
                  <a:spcPts val="9600"/>
                </a:lnSpc>
              </a:pPr>
              <a:r>
                <a:rPr lang="en-US" sz="8000">
                  <a:solidFill>
                    <a:srgbClr val="F4F4F4"/>
                  </a:solidFill>
                  <a:latin typeface="Poppins Bold"/>
                </a:rPr>
                <a:t>Segurança </a:t>
              </a:r>
            </a:p>
          </p:txBody>
        </p:sp>
        <p:sp>
          <p:nvSpPr>
            <p:cNvPr name="TextBox 4" id="4"/>
            <p:cNvSpPr txBox="true"/>
            <p:nvPr/>
          </p:nvSpPr>
          <p:spPr>
            <a:xfrm rot="0">
              <a:off x="0" y="2393049"/>
              <a:ext cx="19013207" cy="484928"/>
            </a:xfrm>
            <a:prstGeom prst="rect">
              <a:avLst/>
            </a:prstGeom>
          </p:spPr>
          <p:txBody>
            <a:bodyPr anchor="t" rtlCol="false" tIns="0" lIns="0" bIns="0" rIns="0">
              <a:spAutoFit/>
            </a:bodyPr>
            <a:lstStyle/>
            <a:p>
              <a:pPr algn="ctr">
                <a:lnSpc>
                  <a:spcPts val="2990"/>
                </a:lnSpc>
              </a:pPr>
            </a:p>
          </p:txBody>
        </p:sp>
      </p:grpSp>
      <p:sp>
        <p:nvSpPr>
          <p:cNvPr name="AutoShape 5" id="5"/>
          <p:cNvSpPr/>
          <p:nvPr/>
        </p:nvSpPr>
        <p:spPr>
          <a:xfrm rot="5400000">
            <a:off x="2798982" y="9355847"/>
            <a:ext cx="929773" cy="932534"/>
          </a:xfrm>
          <a:prstGeom prst="rect">
            <a:avLst/>
          </a:prstGeom>
          <a:solidFill>
            <a:srgbClr val="F4A100"/>
          </a:solidFill>
        </p:spPr>
      </p:sp>
      <p:sp>
        <p:nvSpPr>
          <p:cNvPr name="AutoShape 6" id="6"/>
          <p:cNvSpPr/>
          <p:nvPr/>
        </p:nvSpPr>
        <p:spPr>
          <a:xfrm rot="-5400000">
            <a:off x="14559245" y="-1380"/>
            <a:ext cx="929773" cy="932534"/>
          </a:xfrm>
          <a:prstGeom prst="rect">
            <a:avLst/>
          </a:prstGeom>
          <a:solidFill>
            <a:srgbClr val="F4A100"/>
          </a:solidFill>
        </p:spPr>
      </p:sp>
      <p:sp>
        <p:nvSpPr>
          <p:cNvPr name="AutoShape 7" id="7"/>
          <p:cNvSpPr/>
          <p:nvPr/>
        </p:nvSpPr>
        <p:spPr>
          <a:xfrm rot="5400000">
            <a:off x="1866448" y="8426074"/>
            <a:ext cx="929773" cy="932534"/>
          </a:xfrm>
          <a:prstGeom prst="rect">
            <a:avLst/>
          </a:prstGeom>
          <a:solidFill>
            <a:srgbClr val="EFC136"/>
          </a:solidFill>
        </p:spPr>
      </p:sp>
      <p:sp>
        <p:nvSpPr>
          <p:cNvPr name="AutoShape 8" id="8"/>
          <p:cNvSpPr/>
          <p:nvPr/>
        </p:nvSpPr>
        <p:spPr>
          <a:xfrm rot="-5400000">
            <a:off x="15491779" y="928392"/>
            <a:ext cx="929773" cy="932534"/>
          </a:xfrm>
          <a:prstGeom prst="rect">
            <a:avLst/>
          </a:prstGeom>
          <a:solidFill>
            <a:srgbClr val="EFC136"/>
          </a:solidFill>
        </p:spPr>
      </p:sp>
      <p:sp>
        <p:nvSpPr>
          <p:cNvPr name="AutoShape 9" id="9"/>
          <p:cNvSpPr/>
          <p:nvPr/>
        </p:nvSpPr>
        <p:spPr>
          <a:xfrm rot="5400000">
            <a:off x="933914" y="7496301"/>
            <a:ext cx="929773" cy="932534"/>
          </a:xfrm>
          <a:prstGeom prst="rect">
            <a:avLst/>
          </a:prstGeom>
          <a:solidFill>
            <a:srgbClr val="FADB7A"/>
          </a:solidFill>
        </p:spPr>
      </p:sp>
      <p:sp>
        <p:nvSpPr>
          <p:cNvPr name="AutoShape 10" id="10"/>
          <p:cNvSpPr/>
          <p:nvPr/>
        </p:nvSpPr>
        <p:spPr>
          <a:xfrm rot="-5400000">
            <a:off x="16424313" y="1858165"/>
            <a:ext cx="929773" cy="932534"/>
          </a:xfrm>
          <a:prstGeom prst="rect">
            <a:avLst/>
          </a:prstGeom>
          <a:solidFill>
            <a:srgbClr val="FADB7A"/>
          </a:solidFill>
        </p:spPr>
      </p:sp>
      <p:sp>
        <p:nvSpPr>
          <p:cNvPr name="AutoShape 11" id="11"/>
          <p:cNvSpPr/>
          <p:nvPr/>
        </p:nvSpPr>
        <p:spPr>
          <a:xfrm rot="5400000">
            <a:off x="1380" y="6566528"/>
            <a:ext cx="929773" cy="932534"/>
          </a:xfrm>
          <a:prstGeom prst="rect">
            <a:avLst/>
          </a:prstGeom>
          <a:solidFill>
            <a:srgbClr val="F4F4F4"/>
          </a:solidFill>
        </p:spPr>
      </p:sp>
      <p:sp>
        <p:nvSpPr>
          <p:cNvPr name="AutoShape 12" id="12"/>
          <p:cNvSpPr/>
          <p:nvPr/>
        </p:nvSpPr>
        <p:spPr>
          <a:xfrm rot="-5400000">
            <a:off x="17356847" y="2787938"/>
            <a:ext cx="929773" cy="932534"/>
          </a:xfrm>
          <a:prstGeom prst="rect">
            <a:avLst/>
          </a:prstGeom>
          <a:solidFill>
            <a:srgbClr val="F4F4F4"/>
          </a:solidFill>
        </p:spPr>
      </p:sp>
      <p:sp>
        <p:nvSpPr>
          <p:cNvPr name="AutoShape 13" id="13"/>
          <p:cNvSpPr/>
          <p:nvPr/>
        </p:nvSpPr>
        <p:spPr>
          <a:xfrm rot="5400000">
            <a:off x="1380" y="8426074"/>
            <a:ext cx="929773" cy="932534"/>
          </a:xfrm>
          <a:prstGeom prst="rect">
            <a:avLst/>
          </a:prstGeom>
          <a:solidFill>
            <a:srgbClr val="EFC136"/>
          </a:solidFill>
        </p:spPr>
      </p:sp>
      <p:sp>
        <p:nvSpPr>
          <p:cNvPr name="AutoShape 14" id="14"/>
          <p:cNvSpPr/>
          <p:nvPr/>
        </p:nvSpPr>
        <p:spPr>
          <a:xfrm rot="-5400000">
            <a:off x="17356847" y="928392"/>
            <a:ext cx="929773" cy="932534"/>
          </a:xfrm>
          <a:prstGeom prst="rect">
            <a:avLst/>
          </a:prstGeom>
          <a:solidFill>
            <a:srgbClr val="EFC136"/>
          </a:solidFill>
        </p:spPr>
      </p:sp>
      <p:sp>
        <p:nvSpPr>
          <p:cNvPr name="AutoShape 15" id="15"/>
          <p:cNvSpPr/>
          <p:nvPr/>
        </p:nvSpPr>
        <p:spPr>
          <a:xfrm rot="5400000">
            <a:off x="933914" y="9355847"/>
            <a:ext cx="929773" cy="932534"/>
          </a:xfrm>
          <a:prstGeom prst="rect">
            <a:avLst/>
          </a:prstGeom>
          <a:solidFill>
            <a:srgbClr val="F4A100"/>
          </a:solidFill>
        </p:spPr>
      </p:sp>
      <p:sp>
        <p:nvSpPr>
          <p:cNvPr name="AutoShape 16" id="16"/>
          <p:cNvSpPr/>
          <p:nvPr/>
        </p:nvSpPr>
        <p:spPr>
          <a:xfrm rot="-5400000">
            <a:off x="16424313" y="-1380"/>
            <a:ext cx="929773" cy="932534"/>
          </a:xfrm>
          <a:prstGeom prst="rect">
            <a:avLst/>
          </a:prstGeom>
          <a:solidFill>
            <a:srgbClr val="F4A100"/>
          </a:solid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9525" y="3878657"/>
            <a:ext cx="18288000" cy="6408343"/>
          </a:xfrm>
          <a:prstGeom prst="rect">
            <a:avLst/>
          </a:prstGeom>
          <a:solidFill>
            <a:srgbClr val="191919"/>
          </a:solidFill>
        </p:spPr>
      </p:sp>
      <p:sp>
        <p:nvSpPr>
          <p:cNvPr name="Freeform 3" id="3"/>
          <p:cNvSpPr/>
          <p:nvPr/>
        </p:nvSpPr>
        <p:spPr>
          <a:xfrm flipH="false" flipV="false" rot="0">
            <a:off x="4463592" y="6496686"/>
            <a:ext cx="2354227" cy="2354227"/>
          </a:xfrm>
          <a:custGeom>
            <a:avLst/>
            <a:gdLst/>
            <a:ahLst/>
            <a:cxnLst/>
            <a:rect r="r" b="b" t="t" l="l"/>
            <a:pathLst>
              <a:path h="2354227" w="2354227">
                <a:moveTo>
                  <a:pt x="0" y="0"/>
                </a:moveTo>
                <a:lnTo>
                  <a:pt x="2354227" y="0"/>
                </a:lnTo>
                <a:lnTo>
                  <a:pt x="2354227" y="2354227"/>
                </a:lnTo>
                <a:lnTo>
                  <a:pt x="0" y="235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401862" y="7082828"/>
            <a:ext cx="3101523" cy="1415070"/>
          </a:xfrm>
          <a:custGeom>
            <a:avLst/>
            <a:gdLst/>
            <a:ahLst/>
            <a:cxnLst/>
            <a:rect r="r" b="b" t="t" l="l"/>
            <a:pathLst>
              <a:path h="1415070" w="3101523">
                <a:moveTo>
                  <a:pt x="0" y="0"/>
                </a:moveTo>
                <a:lnTo>
                  <a:pt x="3101523" y="0"/>
                </a:lnTo>
                <a:lnTo>
                  <a:pt x="3101523" y="1415070"/>
                </a:lnTo>
                <a:lnTo>
                  <a:pt x="0" y="14150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084410" y="6780769"/>
            <a:ext cx="2312052" cy="1786060"/>
          </a:xfrm>
          <a:custGeom>
            <a:avLst/>
            <a:gdLst/>
            <a:ahLst/>
            <a:cxnLst/>
            <a:rect r="r" b="b" t="t" l="l"/>
            <a:pathLst>
              <a:path h="1786060" w="2312052">
                <a:moveTo>
                  <a:pt x="0" y="0"/>
                </a:moveTo>
                <a:lnTo>
                  <a:pt x="2312052" y="0"/>
                </a:lnTo>
                <a:lnTo>
                  <a:pt x="2312052" y="1786060"/>
                </a:lnTo>
                <a:lnTo>
                  <a:pt x="0" y="17860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6" id="6"/>
          <p:cNvPicPr>
            <a:picLocks noChangeAspect="true"/>
          </p:cNvPicPr>
          <p:nvPr/>
        </p:nvPicPr>
        <p:blipFill>
          <a:blip r:embed="rId8"/>
          <a:srcRect l="0" t="0" r="0" b="0"/>
          <a:stretch>
            <a:fillRect/>
          </a:stretch>
        </p:blipFill>
        <p:spPr>
          <a:xfrm flipH="false" flipV="false" rot="0">
            <a:off x="7989843" y="6644465"/>
            <a:ext cx="1924855" cy="2058668"/>
          </a:xfrm>
          <a:prstGeom prst="rect">
            <a:avLst/>
          </a:prstGeom>
        </p:spPr>
      </p:pic>
      <p:sp>
        <p:nvSpPr>
          <p:cNvPr name="Freeform 7" id="7"/>
          <p:cNvSpPr/>
          <p:nvPr/>
        </p:nvSpPr>
        <p:spPr>
          <a:xfrm flipH="false" flipV="false" rot="0">
            <a:off x="5949334" y="6153490"/>
            <a:ext cx="515524" cy="981951"/>
          </a:xfrm>
          <a:custGeom>
            <a:avLst/>
            <a:gdLst/>
            <a:ahLst/>
            <a:cxnLst/>
            <a:rect r="r" b="b" t="t" l="l"/>
            <a:pathLst>
              <a:path h="981951" w="515524">
                <a:moveTo>
                  <a:pt x="0" y="0"/>
                </a:moveTo>
                <a:lnTo>
                  <a:pt x="515524" y="0"/>
                </a:lnTo>
                <a:lnTo>
                  <a:pt x="515524" y="981950"/>
                </a:lnTo>
                <a:lnTo>
                  <a:pt x="0" y="98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8" id="8"/>
          <p:cNvSpPr txBox="true"/>
          <p:nvPr/>
        </p:nvSpPr>
        <p:spPr>
          <a:xfrm rot="0">
            <a:off x="933012" y="2287126"/>
            <a:ext cx="16230600" cy="1304925"/>
          </a:xfrm>
          <a:prstGeom prst="rect">
            <a:avLst/>
          </a:prstGeom>
        </p:spPr>
        <p:txBody>
          <a:bodyPr anchor="t" rtlCol="false" tIns="0" lIns="0" bIns="0" rIns="0">
            <a:spAutoFit/>
          </a:bodyPr>
          <a:lstStyle/>
          <a:p>
            <a:pPr>
              <a:lnSpc>
                <a:spcPts val="9600"/>
              </a:lnSpc>
            </a:pPr>
            <a:r>
              <a:rPr lang="en-US" sz="8000">
                <a:solidFill>
                  <a:srgbClr val="191919"/>
                </a:solidFill>
                <a:latin typeface="Poppins Bold"/>
              </a:rPr>
              <a:t>Necessidade da Seguranca </a:t>
            </a:r>
          </a:p>
        </p:txBody>
      </p:sp>
      <p:sp>
        <p:nvSpPr>
          <p:cNvPr name="TextBox 9" id="9"/>
          <p:cNvSpPr txBox="true"/>
          <p:nvPr/>
        </p:nvSpPr>
        <p:spPr>
          <a:xfrm rot="0">
            <a:off x="932658" y="4116485"/>
            <a:ext cx="16039223" cy="1436371"/>
          </a:xfrm>
          <a:prstGeom prst="rect">
            <a:avLst/>
          </a:prstGeom>
        </p:spPr>
        <p:txBody>
          <a:bodyPr anchor="t" rtlCol="false" tIns="0" lIns="0" bIns="0" rIns="0">
            <a:spAutoFit/>
          </a:bodyPr>
          <a:lstStyle/>
          <a:p>
            <a:pPr algn="just" marL="582924" indent="-291462" lvl="1">
              <a:lnSpc>
                <a:spcPts val="3779"/>
              </a:lnSpc>
              <a:buFont typeface="Arial"/>
              <a:buChar char="•"/>
            </a:pPr>
            <a:r>
              <a:rPr lang="en-US" sz="2699">
                <a:solidFill>
                  <a:srgbClr val="FFFFFF"/>
                </a:solidFill>
                <a:latin typeface="Poppins"/>
              </a:rPr>
              <a:t>Os sistemas de arquivos geralmente contêm informações altamente valiosas para seus usuários.</a:t>
            </a:r>
          </a:p>
          <a:p>
            <a:pPr algn="just">
              <a:lnSpc>
                <a:spcPts val="3779"/>
              </a:lnSpc>
              <a:spcBef>
                <a:spcPct val="0"/>
              </a:spcBef>
            </a:pPr>
          </a:p>
        </p:txBody>
      </p:sp>
      <p:sp>
        <p:nvSpPr>
          <p:cNvPr name="TextBox 10" id="10"/>
          <p:cNvSpPr txBox="true"/>
          <p:nvPr/>
        </p:nvSpPr>
        <p:spPr>
          <a:xfrm rot="0">
            <a:off x="933012" y="5067300"/>
            <a:ext cx="16039223" cy="960121"/>
          </a:xfrm>
          <a:prstGeom prst="rect">
            <a:avLst/>
          </a:prstGeom>
        </p:spPr>
        <p:txBody>
          <a:bodyPr anchor="t" rtlCol="false" tIns="0" lIns="0" bIns="0" rIns="0">
            <a:spAutoFit/>
          </a:bodyPr>
          <a:lstStyle/>
          <a:p>
            <a:pPr algn="just" marL="582924" indent="-291462" lvl="1">
              <a:lnSpc>
                <a:spcPts val="3779"/>
              </a:lnSpc>
              <a:buFont typeface="Arial"/>
              <a:buChar char="•"/>
            </a:pPr>
            <a:r>
              <a:rPr lang="en-US" sz="2699">
                <a:solidFill>
                  <a:srgbClr val="FFFFFF"/>
                </a:solidFill>
                <a:latin typeface="Poppins"/>
              </a:rPr>
              <a:t>Proteger essas informações contra uso não autorizado é uma preocupação importante em todos os sistemas de arquivos.</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16505"/>
            <a:ext cx="6986070" cy="10287000"/>
          </a:xfrm>
          <a:prstGeom prst="rect">
            <a:avLst/>
          </a:prstGeom>
          <a:solidFill>
            <a:srgbClr val="F4A100"/>
          </a:solidFill>
        </p:spPr>
      </p:sp>
      <p:sp>
        <p:nvSpPr>
          <p:cNvPr name="AutoShape 3" id="3"/>
          <p:cNvSpPr/>
          <p:nvPr/>
        </p:nvSpPr>
        <p:spPr>
          <a:xfrm rot="5400000">
            <a:off x="3279814" y="9195886"/>
            <a:ext cx="1089497" cy="1092732"/>
          </a:xfrm>
          <a:prstGeom prst="rect">
            <a:avLst/>
          </a:prstGeom>
          <a:solidFill>
            <a:srgbClr val="FADB7A"/>
          </a:solidFill>
        </p:spPr>
      </p:sp>
      <p:sp>
        <p:nvSpPr>
          <p:cNvPr name="AutoShape 4" id="4"/>
          <p:cNvSpPr/>
          <p:nvPr/>
        </p:nvSpPr>
        <p:spPr>
          <a:xfrm rot="5400000">
            <a:off x="2187082" y="8106389"/>
            <a:ext cx="1089497" cy="1092732"/>
          </a:xfrm>
          <a:prstGeom prst="rect">
            <a:avLst/>
          </a:prstGeom>
          <a:solidFill>
            <a:srgbClr val="FADB7A">
              <a:alpha val="64706"/>
            </a:srgbClr>
          </a:solidFill>
        </p:spPr>
      </p:sp>
      <p:sp>
        <p:nvSpPr>
          <p:cNvPr name="AutoShape 5" id="5"/>
          <p:cNvSpPr/>
          <p:nvPr/>
        </p:nvSpPr>
        <p:spPr>
          <a:xfrm rot="5400000">
            <a:off x="1094350" y="7016892"/>
            <a:ext cx="1089497" cy="1092732"/>
          </a:xfrm>
          <a:prstGeom prst="rect">
            <a:avLst/>
          </a:prstGeom>
          <a:solidFill>
            <a:srgbClr val="FADB7A">
              <a:alpha val="40000"/>
            </a:srgbClr>
          </a:solidFill>
        </p:spPr>
      </p:sp>
      <p:sp>
        <p:nvSpPr>
          <p:cNvPr name="AutoShape 6" id="6"/>
          <p:cNvSpPr/>
          <p:nvPr/>
        </p:nvSpPr>
        <p:spPr>
          <a:xfrm rot="5400000">
            <a:off x="1618" y="5927396"/>
            <a:ext cx="1089497" cy="1092732"/>
          </a:xfrm>
          <a:prstGeom prst="rect">
            <a:avLst/>
          </a:prstGeom>
          <a:solidFill>
            <a:srgbClr val="FADB7A">
              <a:alpha val="18824"/>
            </a:srgbClr>
          </a:solidFill>
        </p:spPr>
      </p:sp>
      <p:sp>
        <p:nvSpPr>
          <p:cNvPr name="AutoShape 7" id="7"/>
          <p:cNvSpPr/>
          <p:nvPr/>
        </p:nvSpPr>
        <p:spPr>
          <a:xfrm rot="5400000">
            <a:off x="1618" y="8106389"/>
            <a:ext cx="1089497" cy="1092732"/>
          </a:xfrm>
          <a:prstGeom prst="rect">
            <a:avLst/>
          </a:prstGeom>
          <a:solidFill>
            <a:srgbClr val="FADB7A">
              <a:alpha val="64706"/>
            </a:srgbClr>
          </a:solidFill>
        </p:spPr>
      </p:sp>
      <p:sp>
        <p:nvSpPr>
          <p:cNvPr name="AutoShape 8" id="8"/>
          <p:cNvSpPr/>
          <p:nvPr/>
        </p:nvSpPr>
        <p:spPr>
          <a:xfrm rot="5400000">
            <a:off x="1094350" y="9195886"/>
            <a:ext cx="1089497" cy="1092732"/>
          </a:xfrm>
          <a:prstGeom prst="rect">
            <a:avLst/>
          </a:prstGeom>
          <a:solidFill>
            <a:srgbClr val="FADB7A"/>
          </a:solidFill>
        </p:spPr>
      </p:sp>
      <p:sp>
        <p:nvSpPr>
          <p:cNvPr name="Freeform 9" id="9"/>
          <p:cNvSpPr/>
          <p:nvPr/>
        </p:nvSpPr>
        <p:spPr>
          <a:xfrm flipH="false" flipV="false" rot="269852">
            <a:off x="8611114" y="1916692"/>
            <a:ext cx="1065773" cy="771353"/>
          </a:xfrm>
          <a:custGeom>
            <a:avLst/>
            <a:gdLst/>
            <a:ahLst/>
            <a:cxnLst/>
            <a:rect r="r" b="b" t="t" l="l"/>
            <a:pathLst>
              <a:path h="771353" w="1065773">
                <a:moveTo>
                  <a:pt x="0" y="0"/>
                </a:moveTo>
                <a:lnTo>
                  <a:pt x="1065772" y="0"/>
                </a:lnTo>
                <a:lnTo>
                  <a:pt x="1065772" y="771353"/>
                </a:lnTo>
                <a:lnTo>
                  <a:pt x="0" y="7713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716919" y="2631461"/>
            <a:ext cx="5122553" cy="4699365"/>
          </a:xfrm>
          <a:prstGeom prst="rect">
            <a:avLst/>
          </a:prstGeom>
        </p:spPr>
        <p:txBody>
          <a:bodyPr anchor="t" rtlCol="false" tIns="0" lIns="0" bIns="0" rIns="0">
            <a:spAutoFit/>
          </a:bodyPr>
          <a:lstStyle/>
          <a:p>
            <a:pPr algn="ctr" marL="0" indent="0" lvl="0">
              <a:lnSpc>
                <a:spcPts val="9100"/>
              </a:lnSpc>
              <a:spcBef>
                <a:spcPct val="0"/>
              </a:spcBef>
            </a:pPr>
            <a:r>
              <a:rPr lang="en-US" sz="7583">
                <a:solidFill>
                  <a:srgbClr val="191919"/>
                </a:solidFill>
                <a:latin typeface="Poppins Bold"/>
              </a:rPr>
              <a:t>Principais ameaças contra o sistema</a:t>
            </a:r>
          </a:p>
        </p:txBody>
      </p:sp>
      <p:sp>
        <p:nvSpPr>
          <p:cNvPr name="TextBox 11" id="11"/>
          <p:cNvSpPr txBox="true"/>
          <p:nvPr/>
        </p:nvSpPr>
        <p:spPr>
          <a:xfrm rot="0">
            <a:off x="7449161" y="1441753"/>
            <a:ext cx="7069730" cy="450849"/>
          </a:xfrm>
          <a:prstGeom prst="rect">
            <a:avLst/>
          </a:prstGeom>
        </p:spPr>
        <p:txBody>
          <a:bodyPr anchor="t" rtlCol="false" tIns="0" lIns="0" bIns="0" rIns="0">
            <a:spAutoFit/>
          </a:bodyPr>
          <a:lstStyle/>
          <a:p>
            <a:pPr marL="539754" indent="-269877" lvl="1">
              <a:lnSpc>
                <a:spcPts val="3500"/>
              </a:lnSpc>
              <a:buFont typeface="Arial"/>
              <a:buChar char="•"/>
            </a:pPr>
            <a:r>
              <a:rPr lang="en-US" sz="2500">
                <a:solidFill>
                  <a:srgbClr val="F4F4F4"/>
                </a:solidFill>
                <a:latin typeface="Poppins"/>
              </a:rPr>
              <a:t>Confidencialidade dos dados;</a:t>
            </a:r>
          </a:p>
        </p:txBody>
      </p:sp>
      <p:sp>
        <p:nvSpPr>
          <p:cNvPr name="TextBox 12" id="12"/>
          <p:cNvSpPr txBox="true"/>
          <p:nvPr/>
        </p:nvSpPr>
        <p:spPr>
          <a:xfrm rot="0">
            <a:off x="9960920" y="2074404"/>
            <a:ext cx="7069730" cy="398779"/>
          </a:xfrm>
          <a:prstGeom prst="rect">
            <a:avLst/>
          </a:prstGeom>
        </p:spPr>
        <p:txBody>
          <a:bodyPr anchor="t" rtlCol="false" tIns="0" lIns="0" bIns="0" rIns="0">
            <a:spAutoFit/>
          </a:bodyPr>
          <a:lstStyle/>
          <a:p>
            <a:pPr>
              <a:lnSpc>
                <a:spcPts val="3220"/>
              </a:lnSpc>
            </a:pPr>
            <a:r>
              <a:rPr lang="en-US" sz="2300">
                <a:solidFill>
                  <a:srgbClr val="F4F4F4"/>
                </a:solidFill>
                <a:latin typeface="Poppins"/>
              </a:rPr>
              <a:t>Manter dados sigilosos em segredo.</a:t>
            </a:r>
          </a:p>
        </p:txBody>
      </p:sp>
      <p:sp>
        <p:nvSpPr>
          <p:cNvPr name="TextBox 13" id="13"/>
          <p:cNvSpPr txBox="true"/>
          <p:nvPr/>
        </p:nvSpPr>
        <p:spPr>
          <a:xfrm rot="0">
            <a:off x="7449161" y="3114832"/>
            <a:ext cx="7069730" cy="450849"/>
          </a:xfrm>
          <a:prstGeom prst="rect">
            <a:avLst/>
          </a:prstGeom>
        </p:spPr>
        <p:txBody>
          <a:bodyPr anchor="t" rtlCol="false" tIns="0" lIns="0" bIns="0" rIns="0">
            <a:spAutoFit/>
          </a:bodyPr>
          <a:lstStyle/>
          <a:p>
            <a:pPr marL="539754" indent="-269877" lvl="1">
              <a:lnSpc>
                <a:spcPts val="3500"/>
              </a:lnSpc>
              <a:buFont typeface="Arial"/>
              <a:buChar char="•"/>
            </a:pPr>
            <a:r>
              <a:rPr lang="en-US" sz="2500">
                <a:solidFill>
                  <a:srgbClr val="F4F4F4"/>
                </a:solidFill>
                <a:latin typeface="Poppins"/>
              </a:rPr>
              <a:t>Integridade dos dados;</a:t>
            </a:r>
          </a:p>
        </p:txBody>
      </p:sp>
      <p:sp>
        <p:nvSpPr>
          <p:cNvPr name="TextBox 14" id="14"/>
          <p:cNvSpPr txBox="true"/>
          <p:nvPr/>
        </p:nvSpPr>
        <p:spPr>
          <a:xfrm rot="0">
            <a:off x="9960920" y="3850017"/>
            <a:ext cx="7298380" cy="798829"/>
          </a:xfrm>
          <a:prstGeom prst="rect">
            <a:avLst/>
          </a:prstGeom>
        </p:spPr>
        <p:txBody>
          <a:bodyPr anchor="t" rtlCol="false" tIns="0" lIns="0" bIns="0" rIns="0">
            <a:spAutoFit/>
          </a:bodyPr>
          <a:lstStyle/>
          <a:p>
            <a:pPr>
              <a:lnSpc>
                <a:spcPts val="3220"/>
              </a:lnSpc>
            </a:pPr>
            <a:r>
              <a:rPr lang="en-US" sz="2300">
                <a:solidFill>
                  <a:srgbClr val="F4F4F4"/>
                </a:solidFill>
                <a:latin typeface="Poppins"/>
              </a:rPr>
              <a:t>U</a:t>
            </a:r>
            <a:r>
              <a:rPr lang="en-US" sz="2300">
                <a:solidFill>
                  <a:srgbClr val="F4F4F4"/>
                </a:solidFill>
                <a:latin typeface="Poppins"/>
                <a:hlinkClick r:id="rId4" action="ppaction://hlinksldjump"/>
              </a:rPr>
              <a:t>suários não autorizados não devem ser capazes de modificar quaisquer dados</a:t>
            </a:r>
            <a:r>
              <a:rPr lang="en-US" sz="2300">
                <a:solidFill>
                  <a:srgbClr val="F4F4F4"/>
                </a:solidFill>
                <a:latin typeface="Poppins"/>
              </a:rPr>
              <a:t>.</a:t>
            </a:r>
          </a:p>
        </p:txBody>
      </p:sp>
      <p:sp>
        <p:nvSpPr>
          <p:cNvPr name="TextBox 15" id="15"/>
          <p:cNvSpPr txBox="true"/>
          <p:nvPr/>
        </p:nvSpPr>
        <p:spPr>
          <a:xfrm rot="0">
            <a:off x="7449161" y="5106201"/>
            <a:ext cx="7069730" cy="450849"/>
          </a:xfrm>
          <a:prstGeom prst="rect">
            <a:avLst/>
          </a:prstGeom>
        </p:spPr>
        <p:txBody>
          <a:bodyPr anchor="t" rtlCol="false" tIns="0" lIns="0" bIns="0" rIns="0">
            <a:spAutoFit/>
          </a:bodyPr>
          <a:lstStyle/>
          <a:p>
            <a:pPr marL="539754" indent="-269877" lvl="1">
              <a:lnSpc>
                <a:spcPts val="3500"/>
              </a:lnSpc>
              <a:buFont typeface="Arial"/>
              <a:buChar char="•"/>
            </a:pPr>
            <a:r>
              <a:rPr lang="en-US" sz="2500">
                <a:solidFill>
                  <a:srgbClr val="F4F4F4"/>
                </a:solidFill>
                <a:latin typeface="Poppins"/>
              </a:rPr>
              <a:t>Disponibilidade do sistema;</a:t>
            </a:r>
          </a:p>
        </p:txBody>
      </p:sp>
      <p:sp>
        <p:nvSpPr>
          <p:cNvPr name="TextBox 16" id="16"/>
          <p:cNvSpPr txBox="true"/>
          <p:nvPr/>
        </p:nvSpPr>
        <p:spPr>
          <a:xfrm rot="0">
            <a:off x="9960920" y="5854866"/>
            <a:ext cx="7069730" cy="798829"/>
          </a:xfrm>
          <a:prstGeom prst="rect">
            <a:avLst/>
          </a:prstGeom>
        </p:spPr>
        <p:txBody>
          <a:bodyPr anchor="t" rtlCol="false" tIns="0" lIns="0" bIns="0" rIns="0">
            <a:spAutoFit/>
          </a:bodyPr>
          <a:lstStyle/>
          <a:p>
            <a:pPr>
              <a:lnSpc>
                <a:spcPts val="3220"/>
              </a:lnSpc>
            </a:pPr>
            <a:r>
              <a:rPr lang="en-US" sz="2300">
                <a:solidFill>
                  <a:srgbClr val="F4F4F4"/>
                </a:solidFill>
                <a:latin typeface="Poppins"/>
              </a:rPr>
              <a:t>Ninguém deve ser capaz de perturbar o sistema para torna-lo inútil.</a:t>
            </a:r>
          </a:p>
        </p:txBody>
      </p:sp>
      <p:sp>
        <p:nvSpPr>
          <p:cNvPr name="TextBox 17" id="17"/>
          <p:cNvSpPr txBox="true"/>
          <p:nvPr/>
        </p:nvSpPr>
        <p:spPr>
          <a:xfrm rot="0">
            <a:off x="7449161" y="7106398"/>
            <a:ext cx="7069730" cy="450849"/>
          </a:xfrm>
          <a:prstGeom prst="rect">
            <a:avLst/>
          </a:prstGeom>
        </p:spPr>
        <p:txBody>
          <a:bodyPr anchor="t" rtlCol="false" tIns="0" lIns="0" bIns="0" rIns="0">
            <a:spAutoFit/>
          </a:bodyPr>
          <a:lstStyle/>
          <a:p>
            <a:pPr marL="539754" indent="-269877" lvl="1">
              <a:lnSpc>
                <a:spcPts val="3500"/>
              </a:lnSpc>
              <a:buFont typeface="Arial"/>
              <a:buChar char="•"/>
            </a:pPr>
            <a:r>
              <a:rPr lang="en-US" sz="2500">
                <a:solidFill>
                  <a:srgbClr val="F4F4F4"/>
                </a:solidFill>
                <a:latin typeface="Poppins"/>
              </a:rPr>
              <a:t>Privacidade.</a:t>
            </a:r>
          </a:p>
        </p:txBody>
      </p:sp>
      <p:sp>
        <p:nvSpPr>
          <p:cNvPr name="TextBox 18" id="18"/>
          <p:cNvSpPr txBox="true"/>
          <p:nvPr/>
        </p:nvSpPr>
        <p:spPr>
          <a:xfrm rot="0">
            <a:off x="9960920" y="7845538"/>
            <a:ext cx="7069730" cy="798829"/>
          </a:xfrm>
          <a:prstGeom prst="rect">
            <a:avLst/>
          </a:prstGeom>
        </p:spPr>
        <p:txBody>
          <a:bodyPr anchor="t" rtlCol="false" tIns="0" lIns="0" bIns="0" rIns="0">
            <a:spAutoFit/>
          </a:bodyPr>
          <a:lstStyle/>
          <a:p>
            <a:pPr>
              <a:lnSpc>
                <a:spcPts val="3220"/>
              </a:lnSpc>
            </a:pPr>
            <a:r>
              <a:rPr lang="en-US" sz="2300">
                <a:solidFill>
                  <a:srgbClr val="F4F4F4"/>
                </a:solidFill>
                <a:latin typeface="Poppins"/>
              </a:rPr>
              <a:t>Proteger o usuário contra o uso improprio dos seus dados.</a:t>
            </a:r>
          </a:p>
        </p:txBody>
      </p:sp>
      <p:sp>
        <p:nvSpPr>
          <p:cNvPr name="Freeform 19" id="19"/>
          <p:cNvSpPr/>
          <p:nvPr/>
        </p:nvSpPr>
        <p:spPr>
          <a:xfrm flipH="false" flipV="false" rot="269852">
            <a:off x="8611114" y="3589771"/>
            <a:ext cx="1065773" cy="771353"/>
          </a:xfrm>
          <a:custGeom>
            <a:avLst/>
            <a:gdLst/>
            <a:ahLst/>
            <a:cxnLst/>
            <a:rect r="r" b="b" t="t" l="l"/>
            <a:pathLst>
              <a:path h="771353" w="1065773">
                <a:moveTo>
                  <a:pt x="0" y="0"/>
                </a:moveTo>
                <a:lnTo>
                  <a:pt x="1065772" y="0"/>
                </a:lnTo>
                <a:lnTo>
                  <a:pt x="1065772" y="771353"/>
                </a:lnTo>
                <a:lnTo>
                  <a:pt x="0" y="7713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269852">
            <a:off x="8611114" y="5581140"/>
            <a:ext cx="1065773" cy="771353"/>
          </a:xfrm>
          <a:custGeom>
            <a:avLst/>
            <a:gdLst/>
            <a:ahLst/>
            <a:cxnLst/>
            <a:rect r="r" b="b" t="t" l="l"/>
            <a:pathLst>
              <a:path h="771353" w="1065773">
                <a:moveTo>
                  <a:pt x="0" y="0"/>
                </a:moveTo>
                <a:lnTo>
                  <a:pt x="1065772" y="0"/>
                </a:lnTo>
                <a:lnTo>
                  <a:pt x="1065772" y="771353"/>
                </a:lnTo>
                <a:lnTo>
                  <a:pt x="0" y="7713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269852">
            <a:off x="8611114" y="7576692"/>
            <a:ext cx="1065773" cy="771353"/>
          </a:xfrm>
          <a:custGeom>
            <a:avLst/>
            <a:gdLst/>
            <a:ahLst/>
            <a:cxnLst/>
            <a:rect r="r" b="b" t="t" l="l"/>
            <a:pathLst>
              <a:path h="771353" w="1065773">
                <a:moveTo>
                  <a:pt x="0" y="0"/>
                </a:moveTo>
                <a:lnTo>
                  <a:pt x="1065772" y="0"/>
                </a:lnTo>
                <a:lnTo>
                  <a:pt x="1065772" y="771353"/>
                </a:lnTo>
                <a:lnTo>
                  <a:pt x="0" y="7713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0"/>
            <a:ext cx="18288000" cy="4163365"/>
          </a:xfrm>
          <a:prstGeom prst="rect">
            <a:avLst/>
          </a:prstGeom>
          <a:solidFill>
            <a:srgbClr val="F4F4F4"/>
          </a:solidFill>
        </p:spPr>
      </p:sp>
      <p:sp>
        <p:nvSpPr>
          <p:cNvPr name="AutoShape 3" id="3"/>
          <p:cNvSpPr/>
          <p:nvPr/>
        </p:nvSpPr>
        <p:spPr>
          <a:xfrm rot="0">
            <a:off x="16890139" y="0"/>
            <a:ext cx="1397861" cy="1387788"/>
          </a:xfrm>
          <a:prstGeom prst="rect">
            <a:avLst/>
          </a:prstGeom>
          <a:solidFill>
            <a:srgbClr val="FADB7A"/>
          </a:solidFill>
        </p:spPr>
      </p:sp>
      <p:sp>
        <p:nvSpPr>
          <p:cNvPr name="AutoShape 4" id="4"/>
          <p:cNvSpPr/>
          <p:nvPr/>
        </p:nvSpPr>
        <p:spPr>
          <a:xfrm rot="0">
            <a:off x="16890139" y="2775577"/>
            <a:ext cx="1397861" cy="1387788"/>
          </a:xfrm>
          <a:prstGeom prst="rect">
            <a:avLst/>
          </a:prstGeom>
          <a:solidFill>
            <a:srgbClr val="F4A100"/>
          </a:solidFill>
        </p:spPr>
      </p:sp>
      <p:sp>
        <p:nvSpPr>
          <p:cNvPr name="AutoShape 5" id="5"/>
          <p:cNvSpPr/>
          <p:nvPr/>
        </p:nvSpPr>
        <p:spPr>
          <a:xfrm rot="0">
            <a:off x="15492278" y="1387788"/>
            <a:ext cx="1397861" cy="1387788"/>
          </a:xfrm>
          <a:prstGeom prst="rect">
            <a:avLst/>
          </a:prstGeom>
          <a:solidFill>
            <a:srgbClr val="EFC136"/>
          </a:solidFill>
        </p:spPr>
      </p:sp>
      <p:sp>
        <p:nvSpPr>
          <p:cNvPr name="AutoShape 6" id="6"/>
          <p:cNvSpPr/>
          <p:nvPr/>
        </p:nvSpPr>
        <p:spPr>
          <a:xfrm rot="0">
            <a:off x="14094417" y="2775577"/>
            <a:ext cx="1397861" cy="1387788"/>
          </a:xfrm>
          <a:prstGeom prst="rect">
            <a:avLst/>
          </a:prstGeom>
          <a:solidFill>
            <a:srgbClr val="F4A100"/>
          </a:solidFill>
        </p:spPr>
      </p:sp>
      <p:sp>
        <p:nvSpPr>
          <p:cNvPr name="Freeform 7" id="7"/>
          <p:cNvSpPr/>
          <p:nvPr/>
        </p:nvSpPr>
        <p:spPr>
          <a:xfrm flipH="false" flipV="false" rot="0">
            <a:off x="12884831" y="6902697"/>
            <a:ext cx="2586946" cy="2586946"/>
          </a:xfrm>
          <a:custGeom>
            <a:avLst/>
            <a:gdLst/>
            <a:ahLst/>
            <a:cxnLst/>
            <a:rect r="r" b="b" t="t" l="l"/>
            <a:pathLst>
              <a:path h="2586946" w="2586946">
                <a:moveTo>
                  <a:pt x="0" y="0"/>
                </a:moveTo>
                <a:lnTo>
                  <a:pt x="2586946" y="0"/>
                </a:lnTo>
                <a:lnTo>
                  <a:pt x="2586946" y="2586946"/>
                </a:lnTo>
                <a:lnTo>
                  <a:pt x="0" y="25869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2542607" y="6604048"/>
            <a:ext cx="3103620" cy="3261905"/>
          </a:xfrm>
          <a:custGeom>
            <a:avLst/>
            <a:gdLst/>
            <a:ahLst/>
            <a:cxnLst/>
            <a:rect r="r" b="b" t="t" l="l"/>
            <a:pathLst>
              <a:path h="3261905" w="3103620">
                <a:moveTo>
                  <a:pt x="0" y="0"/>
                </a:moveTo>
                <a:lnTo>
                  <a:pt x="3103620" y="0"/>
                </a:lnTo>
                <a:lnTo>
                  <a:pt x="3103620" y="3261905"/>
                </a:lnTo>
                <a:lnTo>
                  <a:pt x="0" y="3261905"/>
                </a:lnTo>
                <a:lnTo>
                  <a:pt x="0" y="0"/>
                </a:lnTo>
                <a:close/>
              </a:path>
            </a:pathLst>
          </a:custGeom>
          <a:blipFill>
            <a:blip r:embed="rId4">
              <a:alphaModFix amt="57000"/>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28700" y="2436520"/>
            <a:ext cx="10905754" cy="1304925"/>
          </a:xfrm>
          <a:prstGeom prst="rect">
            <a:avLst/>
          </a:prstGeom>
        </p:spPr>
        <p:txBody>
          <a:bodyPr anchor="t" rtlCol="false" tIns="0" lIns="0" bIns="0" rIns="0">
            <a:spAutoFit/>
          </a:bodyPr>
          <a:lstStyle/>
          <a:p>
            <a:pPr>
              <a:lnSpc>
                <a:spcPts val="9600"/>
              </a:lnSpc>
            </a:pPr>
            <a:r>
              <a:rPr lang="en-US" sz="8000">
                <a:solidFill>
                  <a:srgbClr val="191919"/>
                </a:solidFill>
                <a:latin typeface="Poppins Bold"/>
              </a:rPr>
              <a:t>Intrusos</a:t>
            </a:r>
          </a:p>
        </p:txBody>
      </p:sp>
      <p:sp>
        <p:nvSpPr>
          <p:cNvPr name="TextBox 10" id="10"/>
          <p:cNvSpPr txBox="true"/>
          <p:nvPr/>
        </p:nvSpPr>
        <p:spPr>
          <a:xfrm rot="0">
            <a:off x="806884" y="4572983"/>
            <a:ext cx="16782185" cy="540385"/>
          </a:xfrm>
          <a:prstGeom prst="rect">
            <a:avLst/>
          </a:prstGeom>
        </p:spPr>
        <p:txBody>
          <a:bodyPr anchor="t" rtlCol="false" tIns="0" lIns="0" bIns="0" rIns="0">
            <a:spAutoFit/>
          </a:bodyPr>
          <a:lstStyle/>
          <a:p>
            <a:pPr marL="690881" indent="-345440" lvl="1">
              <a:lnSpc>
                <a:spcPts val="4160"/>
              </a:lnSpc>
              <a:buFont typeface="Arial"/>
              <a:buChar char="•"/>
            </a:pPr>
            <a:r>
              <a:rPr lang="en-US" sz="3200">
                <a:solidFill>
                  <a:srgbClr val="F4F4F4"/>
                </a:solidFill>
                <a:latin typeface="Poppins"/>
              </a:rPr>
              <a:t>Intruso passivo: querem apenas ler arquivos que não estão autorizados a ler.</a:t>
            </a:r>
          </a:p>
        </p:txBody>
      </p:sp>
      <p:sp>
        <p:nvSpPr>
          <p:cNvPr name="TextBox 11" id="11"/>
          <p:cNvSpPr txBox="true"/>
          <p:nvPr/>
        </p:nvSpPr>
        <p:spPr>
          <a:xfrm rot="0">
            <a:off x="806884" y="5456004"/>
            <a:ext cx="17236341" cy="540385"/>
          </a:xfrm>
          <a:prstGeom prst="rect">
            <a:avLst/>
          </a:prstGeom>
        </p:spPr>
        <p:txBody>
          <a:bodyPr anchor="t" rtlCol="false" tIns="0" lIns="0" bIns="0" rIns="0">
            <a:spAutoFit/>
          </a:bodyPr>
          <a:lstStyle/>
          <a:p>
            <a:pPr marL="690881" indent="-345440" lvl="1">
              <a:lnSpc>
                <a:spcPts val="4160"/>
              </a:lnSpc>
              <a:buFont typeface="Arial"/>
              <a:buChar char="•"/>
            </a:pPr>
            <a:r>
              <a:rPr lang="en-US" sz="3200">
                <a:solidFill>
                  <a:srgbClr val="F4F4F4"/>
                </a:solidFill>
                <a:latin typeface="Poppins"/>
              </a:rPr>
              <a:t>Intruso ativo : são mais nocivos; eles querem fazer alterações não autorizadas.</a:t>
            </a:r>
          </a:p>
        </p:txBody>
      </p:sp>
      <p:sp>
        <p:nvSpPr>
          <p:cNvPr name="Freeform 12" id="12"/>
          <p:cNvSpPr/>
          <p:nvPr/>
        </p:nvSpPr>
        <p:spPr>
          <a:xfrm flipH="false" flipV="false" rot="269852">
            <a:off x="1220209" y="6475316"/>
            <a:ext cx="2077510" cy="1503598"/>
          </a:xfrm>
          <a:custGeom>
            <a:avLst/>
            <a:gdLst/>
            <a:ahLst/>
            <a:cxnLst/>
            <a:rect r="r" b="b" t="t" l="l"/>
            <a:pathLst>
              <a:path h="1503598" w="2077510">
                <a:moveTo>
                  <a:pt x="0" y="0"/>
                </a:moveTo>
                <a:lnTo>
                  <a:pt x="2077510" y="0"/>
                </a:lnTo>
                <a:lnTo>
                  <a:pt x="2077510" y="1503598"/>
                </a:lnTo>
                <a:lnTo>
                  <a:pt x="0" y="15035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3527028" y="6732673"/>
            <a:ext cx="7924871" cy="1300248"/>
          </a:xfrm>
          <a:prstGeom prst="rect">
            <a:avLst/>
          </a:prstGeom>
        </p:spPr>
        <p:txBody>
          <a:bodyPr anchor="t" rtlCol="false" tIns="0" lIns="0" bIns="0" rIns="0">
            <a:spAutoFit/>
          </a:bodyPr>
          <a:lstStyle/>
          <a:p>
            <a:pPr>
              <a:lnSpc>
                <a:spcPts val="3403"/>
              </a:lnSpc>
            </a:pPr>
            <a:r>
              <a:rPr lang="en-US" sz="2618">
                <a:solidFill>
                  <a:srgbClr val="F4F4F4"/>
                </a:solidFill>
                <a:latin typeface="Poppins"/>
              </a:rPr>
              <a:t>Esse intrusos podem ser desde pessoas próximas que estão na mesma rede ate espionagem militar ou comercial.</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3878657"/>
            <a:ext cx="18288000" cy="6408343"/>
          </a:xfrm>
          <a:prstGeom prst="rect">
            <a:avLst/>
          </a:prstGeom>
          <a:solidFill>
            <a:srgbClr val="191919"/>
          </a:solidFill>
        </p:spPr>
      </p:sp>
      <p:sp>
        <p:nvSpPr>
          <p:cNvPr name="Freeform 3" id="3"/>
          <p:cNvSpPr/>
          <p:nvPr/>
        </p:nvSpPr>
        <p:spPr>
          <a:xfrm flipH="false" flipV="false" rot="0">
            <a:off x="7693638" y="6717956"/>
            <a:ext cx="2900724" cy="2900724"/>
          </a:xfrm>
          <a:custGeom>
            <a:avLst/>
            <a:gdLst/>
            <a:ahLst/>
            <a:cxnLst/>
            <a:rect r="r" b="b" t="t" l="l"/>
            <a:pathLst>
              <a:path h="2900724" w="2900724">
                <a:moveTo>
                  <a:pt x="0" y="0"/>
                </a:moveTo>
                <a:lnTo>
                  <a:pt x="2900724" y="0"/>
                </a:lnTo>
                <a:lnTo>
                  <a:pt x="2900724" y="2900724"/>
                </a:lnTo>
                <a:lnTo>
                  <a:pt x="0" y="2900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7259700" y="6471523"/>
            <a:ext cx="3768600" cy="3599013"/>
          </a:xfrm>
          <a:prstGeom prst="rect">
            <a:avLst/>
          </a:prstGeom>
        </p:spPr>
      </p:pic>
      <p:sp>
        <p:nvSpPr>
          <p:cNvPr name="TextBox 5" id="5"/>
          <p:cNvSpPr txBox="true"/>
          <p:nvPr/>
        </p:nvSpPr>
        <p:spPr>
          <a:xfrm rot="0">
            <a:off x="1028700" y="2249882"/>
            <a:ext cx="16267930" cy="1304925"/>
          </a:xfrm>
          <a:prstGeom prst="rect">
            <a:avLst/>
          </a:prstGeom>
        </p:spPr>
        <p:txBody>
          <a:bodyPr anchor="t" rtlCol="false" tIns="0" lIns="0" bIns="0" rIns="0">
            <a:spAutoFit/>
          </a:bodyPr>
          <a:lstStyle/>
          <a:p>
            <a:pPr>
              <a:lnSpc>
                <a:spcPts val="9600"/>
              </a:lnSpc>
            </a:pPr>
            <a:r>
              <a:rPr lang="en-US" sz="8000">
                <a:solidFill>
                  <a:srgbClr val="191919"/>
                </a:solidFill>
                <a:latin typeface="Poppins Bold"/>
              </a:rPr>
              <a:t>Programas nocivos(Malware)</a:t>
            </a:r>
          </a:p>
        </p:txBody>
      </p:sp>
      <p:sp>
        <p:nvSpPr>
          <p:cNvPr name="TextBox 6" id="6"/>
          <p:cNvSpPr txBox="true"/>
          <p:nvPr/>
        </p:nvSpPr>
        <p:spPr>
          <a:xfrm rot="0">
            <a:off x="68804" y="4024391"/>
            <a:ext cx="18219196" cy="1541780"/>
          </a:xfrm>
          <a:prstGeom prst="rect">
            <a:avLst/>
          </a:prstGeom>
        </p:spPr>
        <p:txBody>
          <a:bodyPr anchor="t" rtlCol="false" tIns="0" lIns="0" bIns="0" rIns="0">
            <a:spAutoFit/>
          </a:bodyPr>
          <a:lstStyle/>
          <a:p>
            <a:pPr marL="669291" indent="-334646" lvl="1">
              <a:lnSpc>
                <a:spcPts val="4030"/>
              </a:lnSpc>
              <a:buFont typeface="Arial"/>
              <a:buChar char="•"/>
            </a:pPr>
            <a:r>
              <a:rPr lang="en-US" sz="3100">
                <a:solidFill>
                  <a:srgbClr val="F4F4F4"/>
                </a:solidFill>
                <a:latin typeface="Poppins"/>
              </a:rPr>
              <a:t>São programas criados com a intenção de conseguir acessar, roubar ou modificar os dados de algum usuários. Alguns programas de malware parecem ter sido escritos apenas para causar danos, mas alguns têm um objetivo mais específico;</a:t>
            </a:r>
          </a:p>
        </p:txBody>
      </p:sp>
      <p:sp>
        <p:nvSpPr>
          <p:cNvPr name="TextBox 7" id="7"/>
          <p:cNvSpPr txBox="true"/>
          <p:nvPr/>
        </p:nvSpPr>
        <p:spPr>
          <a:xfrm rot="0">
            <a:off x="100279" y="5869701"/>
            <a:ext cx="14370402" cy="532130"/>
          </a:xfrm>
          <a:prstGeom prst="rect">
            <a:avLst/>
          </a:prstGeom>
        </p:spPr>
        <p:txBody>
          <a:bodyPr anchor="t" rtlCol="false" tIns="0" lIns="0" bIns="0" rIns="0">
            <a:spAutoFit/>
          </a:bodyPr>
          <a:lstStyle/>
          <a:p>
            <a:pPr marL="669286" indent="-334643" lvl="1">
              <a:lnSpc>
                <a:spcPts val="4029"/>
              </a:lnSpc>
              <a:buFont typeface="Arial"/>
              <a:buChar char="•"/>
            </a:pPr>
            <a:r>
              <a:rPr lang="en-US" sz="3099">
                <a:solidFill>
                  <a:srgbClr val="F4F4F4"/>
                </a:solidFill>
                <a:latin typeface="Poppins"/>
              </a:rPr>
              <a:t>Também são classificados como um tipo de intruso.</a:t>
            </a:r>
          </a:p>
        </p:txBody>
      </p:sp>
    </p:spTree>
  </p:cSld>
  <p:clrMapOvr>
    <a:masterClrMapping/>
  </p:clrMapOvr>
</p:sld>
</file>

<file path=ppt/slides/slide55.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17425085" y="6850623"/>
            <a:ext cx="857821" cy="860368"/>
          </a:xfrm>
          <a:prstGeom prst="rect">
            <a:avLst/>
          </a:prstGeom>
          <a:solidFill>
            <a:srgbClr val="F4F4F4"/>
          </a:solidFill>
        </p:spPr>
      </p:sp>
      <p:sp>
        <p:nvSpPr>
          <p:cNvPr name="AutoShape 3" id="3"/>
          <p:cNvSpPr/>
          <p:nvPr/>
        </p:nvSpPr>
        <p:spPr>
          <a:xfrm rot="0">
            <a:off x="16567264" y="7710991"/>
            <a:ext cx="857821" cy="860368"/>
          </a:xfrm>
          <a:prstGeom prst="rect">
            <a:avLst/>
          </a:prstGeom>
          <a:solidFill>
            <a:srgbClr val="FADB7A"/>
          </a:solidFill>
        </p:spPr>
      </p:sp>
      <p:sp>
        <p:nvSpPr>
          <p:cNvPr name="AutoShape 4" id="4"/>
          <p:cNvSpPr/>
          <p:nvPr/>
        </p:nvSpPr>
        <p:spPr>
          <a:xfrm rot="0">
            <a:off x="15709444" y="8571359"/>
            <a:ext cx="857821" cy="860368"/>
          </a:xfrm>
          <a:prstGeom prst="rect">
            <a:avLst/>
          </a:prstGeom>
          <a:solidFill>
            <a:srgbClr val="EFC136"/>
          </a:solidFill>
        </p:spPr>
      </p:sp>
      <p:sp>
        <p:nvSpPr>
          <p:cNvPr name="AutoShape 5" id="5"/>
          <p:cNvSpPr/>
          <p:nvPr/>
        </p:nvSpPr>
        <p:spPr>
          <a:xfrm rot="0">
            <a:off x="14851623" y="9431727"/>
            <a:ext cx="857821" cy="860368"/>
          </a:xfrm>
          <a:prstGeom prst="rect">
            <a:avLst/>
          </a:prstGeom>
          <a:solidFill>
            <a:srgbClr val="F4A100"/>
          </a:solidFill>
        </p:spPr>
      </p:sp>
      <p:sp>
        <p:nvSpPr>
          <p:cNvPr name="AutoShape 6" id="6"/>
          <p:cNvSpPr/>
          <p:nvPr/>
        </p:nvSpPr>
        <p:spPr>
          <a:xfrm rot="0">
            <a:off x="16567264" y="9431727"/>
            <a:ext cx="857821" cy="860368"/>
          </a:xfrm>
          <a:prstGeom prst="rect">
            <a:avLst/>
          </a:prstGeom>
          <a:solidFill>
            <a:srgbClr val="F4A100"/>
          </a:solidFill>
        </p:spPr>
      </p:sp>
      <p:sp>
        <p:nvSpPr>
          <p:cNvPr name="AutoShape 7" id="7"/>
          <p:cNvSpPr/>
          <p:nvPr/>
        </p:nvSpPr>
        <p:spPr>
          <a:xfrm rot="0">
            <a:off x="17425085" y="8571359"/>
            <a:ext cx="857821" cy="860368"/>
          </a:xfrm>
          <a:prstGeom prst="rect">
            <a:avLst/>
          </a:prstGeom>
          <a:solidFill>
            <a:srgbClr val="EFC136"/>
          </a:solidFill>
        </p:spPr>
      </p:sp>
      <p:sp>
        <p:nvSpPr>
          <p:cNvPr name="TextBox 8" id="8"/>
          <p:cNvSpPr txBox="true"/>
          <p:nvPr/>
        </p:nvSpPr>
        <p:spPr>
          <a:xfrm rot="0">
            <a:off x="1028700" y="942975"/>
            <a:ext cx="13167849" cy="1304925"/>
          </a:xfrm>
          <a:prstGeom prst="rect">
            <a:avLst/>
          </a:prstGeom>
        </p:spPr>
        <p:txBody>
          <a:bodyPr anchor="t" rtlCol="false" tIns="0" lIns="0" bIns="0" rIns="0">
            <a:spAutoFit/>
          </a:bodyPr>
          <a:lstStyle/>
          <a:p>
            <a:pPr>
              <a:lnSpc>
                <a:spcPts val="9600"/>
              </a:lnSpc>
            </a:pPr>
            <a:r>
              <a:rPr lang="en-US" sz="8000">
                <a:solidFill>
                  <a:srgbClr val="F4F4F4"/>
                </a:solidFill>
                <a:latin typeface="Poppins Bold"/>
              </a:rPr>
              <a:t>Alguns tipos de Malware:</a:t>
            </a:r>
          </a:p>
        </p:txBody>
      </p:sp>
      <p:sp>
        <p:nvSpPr>
          <p:cNvPr name="TextBox 9" id="9"/>
          <p:cNvSpPr txBox="true"/>
          <p:nvPr/>
        </p:nvSpPr>
        <p:spPr>
          <a:xfrm rot="0">
            <a:off x="1332671" y="3006862"/>
            <a:ext cx="3888899" cy="540385"/>
          </a:xfrm>
          <a:prstGeom prst="rect">
            <a:avLst/>
          </a:prstGeom>
        </p:spPr>
        <p:txBody>
          <a:bodyPr anchor="t" rtlCol="false" tIns="0" lIns="0" bIns="0" rIns="0">
            <a:spAutoFit/>
          </a:bodyPr>
          <a:lstStyle/>
          <a:p>
            <a:pPr marL="690882" indent="-345441" lvl="1">
              <a:lnSpc>
                <a:spcPts val="4160"/>
              </a:lnSpc>
              <a:buFont typeface="Arial"/>
              <a:buChar char="•"/>
            </a:pPr>
            <a:r>
              <a:rPr lang="en-US" sz="3200">
                <a:solidFill>
                  <a:srgbClr val="F4F4F4"/>
                </a:solidFill>
                <a:latin typeface="Poppins Bold"/>
              </a:rPr>
              <a:t>Vírus;</a:t>
            </a:r>
          </a:p>
        </p:txBody>
      </p:sp>
      <p:sp>
        <p:nvSpPr>
          <p:cNvPr name="TextBox 10" id="10"/>
          <p:cNvSpPr txBox="true"/>
          <p:nvPr/>
        </p:nvSpPr>
        <p:spPr>
          <a:xfrm rot="0">
            <a:off x="1332671" y="4374402"/>
            <a:ext cx="9344377" cy="540385"/>
          </a:xfrm>
          <a:prstGeom prst="rect">
            <a:avLst/>
          </a:prstGeom>
        </p:spPr>
        <p:txBody>
          <a:bodyPr anchor="t" rtlCol="false" tIns="0" lIns="0" bIns="0" rIns="0">
            <a:spAutoFit/>
          </a:bodyPr>
          <a:lstStyle/>
          <a:p>
            <a:pPr marL="690882" indent="-345441" lvl="1">
              <a:lnSpc>
                <a:spcPts val="4160"/>
              </a:lnSpc>
              <a:buFont typeface="Arial"/>
              <a:buChar char="•"/>
            </a:pPr>
            <a:r>
              <a:rPr lang="en-US" sz="3200">
                <a:solidFill>
                  <a:srgbClr val="F4F4F4"/>
                </a:solidFill>
                <a:latin typeface="Poppins Bold"/>
              </a:rPr>
              <a:t>Interceptador de teclado (key logger);</a:t>
            </a:r>
          </a:p>
        </p:txBody>
      </p:sp>
      <p:sp>
        <p:nvSpPr>
          <p:cNvPr name="TextBox 11" id="11"/>
          <p:cNvSpPr txBox="true"/>
          <p:nvPr/>
        </p:nvSpPr>
        <p:spPr>
          <a:xfrm rot="0">
            <a:off x="1284040" y="8514209"/>
            <a:ext cx="3888899" cy="540385"/>
          </a:xfrm>
          <a:prstGeom prst="rect">
            <a:avLst/>
          </a:prstGeom>
        </p:spPr>
        <p:txBody>
          <a:bodyPr anchor="t" rtlCol="false" tIns="0" lIns="0" bIns="0" rIns="0">
            <a:spAutoFit/>
          </a:bodyPr>
          <a:lstStyle/>
          <a:p>
            <a:pPr marL="690882" indent="-345441" lvl="1">
              <a:lnSpc>
                <a:spcPts val="4160"/>
              </a:lnSpc>
              <a:buFont typeface="Arial"/>
              <a:buChar char="•"/>
            </a:pPr>
            <a:r>
              <a:rPr lang="en-US" sz="3200">
                <a:solidFill>
                  <a:srgbClr val="F4F4F4"/>
                </a:solidFill>
                <a:latin typeface="Poppins Bold"/>
              </a:rPr>
              <a:t>spyware.</a:t>
            </a:r>
          </a:p>
        </p:txBody>
      </p:sp>
      <p:sp>
        <p:nvSpPr>
          <p:cNvPr name="TextBox 12" id="12"/>
          <p:cNvSpPr txBox="true"/>
          <p:nvPr/>
        </p:nvSpPr>
        <p:spPr>
          <a:xfrm rot="0">
            <a:off x="1284040" y="7128076"/>
            <a:ext cx="7680536" cy="540385"/>
          </a:xfrm>
          <a:prstGeom prst="rect">
            <a:avLst/>
          </a:prstGeom>
        </p:spPr>
        <p:txBody>
          <a:bodyPr anchor="t" rtlCol="false" tIns="0" lIns="0" bIns="0" rIns="0">
            <a:spAutoFit/>
          </a:bodyPr>
          <a:lstStyle/>
          <a:p>
            <a:pPr marL="690882" indent="-345441" lvl="1">
              <a:lnSpc>
                <a:spcPts val="4160"/>
              </a:lnSpc>
              <a:buFont typeface="Arial"/>
              <a:buChar char="•"/>
            </a:pPr>
            <a:r>
              <a:rPr lang="en-US" sz="3200">
                <a:solidFill>
                  <a:srgbClr val="F4F4F4"/>
                </a:solidFill>
                <a:latin typeface="Poppins Bold"/>
              </a:rPr>
              <a:t>Bomba lógica (logical bomb);</a:t>
            </a:r>
          </a:p>
        </p:txBody>
      </p:sp>
      <p:sp>
        <p:nvSpPr>
          <p:cNvPr name="TextBox 13" id="13"/>
          <p:cNvSpPr txBox="true"/>
          <p:nvPr/>
        </p:nvSpPr>
        <p:spPr>
          <a:xfrm rot="0">
            <a:off x="1332671" y="5741943"/>
            <a:ext cx="8864423" cy="540385"/>
          </a:xfrm>
          <a:prstGeom prst="rect">
            <a:avLst/>
          </a:prstGeom>
        </p:spPr>
        <p:txBody>
          <a:bodyPr anchor="t" rtlCol="false" tIns="0" lIns="0" bIns="0" rIns="0">
            <a:spAutoFit/>
          </a:bodyPr>
          <a:lstStyle/>
          <a:p>
            <a:pPr marL="690882" indent="-345441" lvl="1">
              <a:lnSpc>
                <a:spcPts val="4160"/>
              </a:lnSpc>
              <a:buFont typeface="Arial"/>
              <a:buChar char="•"/>
            </a:pPr>
            <a:r>
              <a:rPr lang="en-US" sz="3200">
                <a:solidFill>
                  <a:srgbClr val="F4F4F4"/>
                </a:solidFill>
                <a:latin typeface="Poppins Bold"/>
              </a:rPr>
              <a:t>Cavalo de Tróia (Trojan horse);</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0"/>
            <a:ext cx="18288000" cy="4163365"/>
          </a:xfrm>
          <a:prstGeom prst="rect">
            <a:avLst/>
          </a:prstGeom>
          <a:solidFill>
            <a:srgbClr val="F4F4F4"/>
          </a:solidFill>
        </p:spPr>
      </p:sp>
      <p:sp>
        <p:nvSpPr>
          <p:cNvPr name="AutoShape 3" id="3"/>
          <p:cNvSpPr/>
          <p:nvPr/>
        </p:nvSpPr>
        <p:spPr>
          <a:xfrm rot="0">
            <a:off x="16890139" y="0"/>
            <a:ext cx="1397861" cy="1387788"/>
          </a:xfrm>
          <a:prstGeom prst="rect">
            <a:avLst/>
          </a:prstGeom>
          <a:solidFill>
            <a:srgbClr val="FADB7A"/>
          </a:solidFill>
        </p:spPr>
      </p:sp>
      <p:sp>
        <p:nvSpPr>
          <p:cNvPr name="AutoShape 4" id="4"/>
          <p:cNvSpPr/>
          <p:nvPr/>
        </p:nvSpPr>
        <p:spPr>
          <a:xfrm rot="0">
            <a:off x="16890139" y="2775577"/>
            <a:ext cx="1397861" cy="1387788"/>
          </a:xfrm>
          <a:prstGeom prst="rect">
            <a:avLst/>
          </a:prstGeom>
          <a:solidFill>
            <a:srgbClr val="F4A100"/>
          </a:solidFill>
        </p:spPr>
      </p:sp>
      <p:sp>
        <p:nvSpPr>
          <p:cNvPr name="AutoShape 5" id="5"/>
          <p:cNvSpPr/>
          <p:nvPr/>
        </p:nvSpPr>
        <p:spPr>
          <a:xfrm rot="0">
            <a:off x="15492278" y="1387788"/>
            <a:ext cx="1397861" cy="1387788"/>
          </a:xfrm>
          <a:prstGeom prst="rect">
            <a:avLst/>
          </a:prstGeom>
          <a:solidFill>
            <a:srgbClr val="EFC136"/>
          </a:solidFill>
        </p:spPr>
      </p:sp>
      <p:sp>
        <p:nvSpPr>
          <p:cNvPr name="AutoShape 6" id="6"/>
          <p:cNvSpPr/>
          <p:nvPr/>
        </p:nvSpPr>
        <p:spPr>
          <a:xfrm rot="0">
            <a:off x="14094417" y="2775577"/>
            <a:ext cx="1397861" cy="1387788"/>
          </a:xfrm>
          <a:prstGeom prst="rect">
            <a:avLst/>
          </a:prstGeom>
          <a:solidFill>
            <a:srgbClr val="F4A100"/>
          </a:solidFill>
        </p:spPr>
      </p:sp>
      <p:sp>
        <p:nvSpPr>
          <p:cNvPr name="Freeform 7" id="7"/>
          <p:cNvSpPr/>
          <p:nvPr/>
        </p:nvSpPr>
        <p:spPr>
          <a:xfrm flipH="false" flipV="false" rot="0">
            <a:off x="3681714" y="7229927"/>
            <a:ext cx="2564851" cy="2228215"/>
          </a:xfrm>
          <a:custGeom>
            <a:avLst/>
            <a:gdLst/>
            <a:ahLst/>
            <a:cxnLst/>
            <a:rect r="r" b="b" t="t" l="l"/>
            <a:pathLst>
              <a:path h="2228215" w="2564851">
                <a:moveTo>
                  <a:pt x="0" y="0"/>
                </a:moveTo>
                <a:lnTo>
                  <a:pt x="2564852" y="0"/>
                </a:lnTo>
                <a:lnTo>
                  <a:pt x="2564852" y="2228214"/>
                </a:lnTo>
                <a:lnTo>
                  <a:pt x="0" y="2228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734578" y="7187653"/>
            <a:ext cx="1757700" cy="2312763"/>
          </a:xfrm>
          <a:custGeom>
            <a:avLst/>
            <a:gdLst/>
            <a:ahLst/>
            <a:cxnLst/>
            <a:rect r="r" b="b" t="t" l="l"/>
            <a:pathLst>
              <a:path h="2312763" w="1757700">
                <a:moveTo>
                  <a:pt x="0" y="0"/>
                </a:moveTo>
                <a:lnTo>
                  <a:pt x="1757700" y="0"/>
                </a:lnTo>
                <a:lnTo>
                  <a:pt x="1757700" y="2312762"/>
                </a:lnTo>
                <a:lnTo>
                  <a:pt x="0" y="23127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732589" y="1639240"/>
            <a:ext cx="11961653" cy="2524125"/>
          </a:xfrm>
          <a:prstGeom prst="rect">
            <a:avLst/>
          </a:prstGeom>
        </p:spPr>
        <p:txBody>
          <a:bodyPr anchor="t" rtlCol="false" tIns="0" lIns="0" bIns="0" rIns="0">
            <a:spAutoFit/>
          </a:bodyPr>
          <a:lstStyle/>
          <a:p>
            <a:pPr>
              <a:lnSpc>
                <a:spcPts val="9600"/>
              </a:lnSpc>
            </a:pPr>
            <a:r>
              <a:rPr lang="en-US" sz="8000">
                <a:solidFill>
                  <a:srgbClr val="191919"/>
                </a:solidFill>
                <a:latin typeface="Poppins Bold"/>
              </a:rPr>
              <a:t>Autenticação de Usuario</a:t>
            </a:r>
          </a:p>
        </p:txBody>
      </p:sp>
      <p:sp>
        <p:nvSpPr>
          <p:cNvPr name="TextBox 10" id="10"/>
          <p:cNvSpPr txBox="true"/>
          <p:nvPr/>
        </p:nvSpPr>
        <p:spPr>
          <a:xfrm rot="0">
            <a:off x="732589" y="4439590"/>
            <a:ext cx="17259300" cy="1588135"/>
          </a:xfrm>
          <a:prstGeom prst="rect">
            <a:avLst/>
          </a:prstGeom>
        </p:spPr>
        <p:txBody>
          <a:bodyPr anchor="t" rtlCol="false" tIns="0" lIns="0" bIns="0" rIns="0">
            <a:spAutoFit/>
          </a:bodyPr>
          <a:lstStyle/>
          <a:p>
            <a:pPr>
              <a:lnSpc>
                <a:spcPts val="4160"/>
              </a:lnSpc>
            </a:pPr>
            <a:r>
              <a:rPr lang="en-US" sz="3200">
                <a:solidFill>
                  <a:srgbClr val="F4F4F4"/>
                </a:solidFill>
                <a:latin typeface="Poppins"/>
              </a:rPr>
              <a:t>O sistema trabalha com a ideia de conceder permissões(principalmente para os dados) de acordo com a verificação do usuária. Diminuindo as chances da invasão por intrusos não autorizados, podendo ser por exemplo:</a:t>
            </a:r>
          </a:p>
        </p:txBody>
      </p:sp>
      <p:sp>
        <p:nvSpPr>
          <p:cNvPr name="TextBox 11" id="11"/>
          <p:cNvSpPr txBox="true"/>
          <p:nvPr/>
        </p:nvSpPr>
        <p:spPr>
          <a:xfrm rot="0">
            <a:off x="1802988" y="6470326"/>
            <a:ext cx="4443578" cy="566420"/>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F4F4F4"/>
                </a:solidFill>
                <a:latin typeface="Poppins"/>
              </a:rPr>
              <a:t>Senha;</a:t>
            </a:r>
          </a:p>
        </p:txBody>
      </p:sp>
      <p:sp>
        <p:nvSpPr>
          <p:cNvPr name="TextBox 12" id="12"/>
          <p:cNvSpPr txBox="true"/>
          <p:nvPr/>
        </p:nvSpPr>
        <p:spPr>
          <a:xfrm rot="0">
            <a:off x="8927916" y="6470326"/>
            <a:ext cx="4843540" cy="566420"/>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F4F4F4"/>
                </a:solidFill>
                <a:latin typeface="Poppins"/>
              </a:rPr>
              <a:t>Identificação física.</a:t>
            </a:r>
          </a:p>
        </p:txBody>
      </p:sp>
    </p:spTree>
  </p:cSld>
  <p:clrMapOvr>
    <a:masterClrMapping/>
  </p:clrMapOvr>
</p:sld>
</file>

<file path=ppt/slides/slide57.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2014047" y="4064286"/>
            <a:ext cx="14259906" cy="2158427"/>
            <a:chOff x="0" y="0"/>
            <a:chExt cx="19013207" cy="2877903"/>
          </a:xfrm>
        </p:grpSpPr>
        <p:sp>
          <p:nvSpPr>
            <p:cNvPr name="TextBox 3" id="3"/>
            <p:cNvSpPr txBox="true"/>
            <p:nvPr/>
          </p:nvSpPr>
          <p:spPr>
            <a:xfrm rot="0">
              <a:off x="0" y="-85750"/>
              <a:ext cx="19013207" cy="1711325"/>
            </a:xfrm>
            <a:prstGeom prst="rect">
              <a:avLst/>
            </a:prstGeom>
          </p:spPr>
          <p:txBody>
            <a:bodyPr anchor="t" rtlCol="false" tIns="0" lIns="0" bIns="0" rIns="0">
              <a:spAutoFit/>
            </a:bodyPr>
            <a:lstStyle/>
            <a:p>
              <a:pPr algn="ctr">
                <a:lnSpc>
                  <a:spcPts val="9600"/>
                </a:lnSpc>
              </a:pPr>
              <a:r>
                <a:rPr lang="en-US" sz="8000">
                  <a:solidFill>
                    <a:srgbClr val="F4F4F4"/>
                  </a:solidFill>
                  <a:latin typeface="Poppins Bold"/>
                </a:rPr>
                <a:t>Mecanismo de Proteção </a:t>
              </a:r>
            </a:p>
          </p:txBody>
        </p:sp>
        <p:sp>
          <p:nvSpPr>
            <p:cNvPr name="TextBox 4" id="4"/>
            <p:cNvSpPr txBox="true"/>
            <p:nvPr/>
          </p:nvSpPr>
          <p:spPr>
            <a:xfrm rot="0">
              <a:off x="0" y="2393049"/>
              <a:ext cx="19013207" cy="484928"/>
            </a:xfrm>
            <a:prstGeom prst="rect">
              <a:avLst/>
            </a:prstGeom>
          </p:spPr>
          <p:txBody>
            <a:bodyPr anchor="t" rtlCol="false" tIns="0" lIns="0" bIns="0" rIns="0">
              <a:spAutoFit/>
            </a:bodyPr>
            <a:lstStyle/>
            <a:p>
              <a:pPr algn="ctr">
                <a:lnSpc>
                  <a:spcPts val="2990"/>
                </a:lnSpc>
              </a:pPr>
            </a:p>
          </p:txBody>
        </p:sp>
      </p:grpSp>
      <p:sp>
        <p:nvSpPr>
          <p:cNvPr name="AutoShape 5" id="5"/>
          <p:cNvSpPr/>
          <p:nvPr/>
        </p:nvSpPr>
        <p:spPr>
          <a:xfrm rot="5400000">
            <a:off x="2798982" y="9355847"/>
            <a:ext cx="929773" cy="932534"/>
          </a:xfrm>
          <a:prstGeom prst="rect">
            <a:avLst/>
          </a:prstGeom>
          <a:solidFill>
            <a:srgbClr val="F4A100"/>
          </a:solidFill>
        </p:spPr>
      </p:sp>
      <p:sp>
        <p:nvSpPr>
          <p:cNvPr name="AutoShape 6" id="6"/>
          <p:cNvSpPr/>
          <p:nvPr/>
        </p:nvSpPr>
        <p:spPr>
          <a:xfrm rot="-5400000">
            <a:off x="14559245" y="-1380"/>
            <a:ext cx="929773" cy="932534"/>
          </a:xfrm>
          <a:prstGeom prst="rect">
            <a:avLst/>
          </a:prstGeom>
          <a:solidFill>
            <a:srgbClr val="F4A100"/>
          </a:solidFill>
        </p:spPr>
      </p:sp>
      <p:sp>
        <p:nvSpPr>
          <p:cNvPr name="AutoShape 7" id="7"/>
          <p:cNvSpPr/>
          <p:nvPr/>
        </p:nvSpPr>
        <p:spPr>
          <a:xfrm rot="5400000">
            <a:off x="1866448" y="8426074"/>
            <a:ext cx="929773" cy="932534"/>
          </a:xfrm>
          <a:prstGeom prst="rect">
            <a:avLst/>
          </a:prstGeom>
          <a:solidFill>
            <a:srgbClr val="EFC136"/>
          </a:solidFill>
        </p:spPr>
      </p:sp>
      <p:sp>
        <p:nvSpPr>
          <p:cNvPr name="AutoShape 8" id="8"/>
          <p:cNvSpPr/>
          <p:nvPr/>
        </p:nvSpPr>
        <p:spPr>
          <a:xfrm rot="-5400000">
            <a:off x="15491779" y="928392"/>
            <a:ext cx="929773" cy="932534"/>
          </a:xfrm>
          <a:prstGeom prst="rect">
            <a:avLst/>
          </a:prstGeom>
          <a:solidFill>
            <a:srgbClr val="EFC136"/>
          </a:solidFill>
        </p:spPr>
      </p:sp>
      <p:sp>
        <p:nvSpPr>
          <p:cNvPr name="AutoShape 9" id="9"/>
          <p:cNvSpPr/>
          <p:nvPr/>
        </p:nvSpPr>
        <p:spPr>
          <a:xfrm rot="5400000">
            <a:off x="933914" y="7496301"/>
            <a:ext cx="929773" cy="932534"/>
          </a:xfrm>
          <a:prstGeom prst="rect">
            <a:avLst/>
          </a:prstGeom>
          <a:solidFill>
            <a:srgbClr val="FADB7A"/>
          </a:solidFill>
        </p:spPr>
      </p:sp>
      <p:sp>
        <p:nvSpPr>
          <p:cNvPr name="AutoShape 10" id="10"/>
          <p:cNvSpPr/>
          <p:nvPr/>
        </p:nvSpPr>
        <p:spPr>
          <a:xfrm rot="-5400000">
            <a:off x="16424313" y="1858165"/>
            <a:ext cx="929773" cy="932534"/>
          </a:xfrm>
          <a:prstGeom prst="rect">
            <a:avLst/>
          </a:prstGeom>
          <a:solidFill>
            <a:srgbClr val="FADB7A"/>
          </a:solidFill>
        </p:spPr>
      </p:sp>
      <p:sp>
        <p:nvSpPr>
          <p:cNvPr name="AutoShape 11" id="11"/>
          <p:cNvSpPr/>
          <p:nvPr/>
        </p:nvSpPr>
        <p:spPr>
          <a:xfrm rot="5400000">
            <a:off x="1380" y="6566528"/>
            <a:ext cx="929773" cy="932534"/>
          </a:xfrm>
          <a:prstGeom prst="rect">
            <a:avLst/>
          </a:prstGeom>
          <a:solidFill>
            <a:srgbClr val="F4F4F4"/>
          </a:solidFill>
        </p:spPr>
      </p:sp>
      <p:sp>
        <p:nvSpPr>
          <p:cNvPr name="AutoShape 12" id="12"/>
          <p:cNvSpPr/>
          <p:nvPr/>
        </p:nvSpPr>
        <p:spPr>
          <a:xfrm rot="-5400000">
            <a:off x="17356847" y="2787938"/>
            <a:ext cx="929773" cy="932534"/>
          </a:xfrm>
          <a:prstGeom prst="rect">
            <a:avLst/>
          </a:prstGeom>
          <a:solidFill>
            <a:srgbClr val="F4F4F4"/>
          </a:solidFill>
        </p:spPr>
      </p:sp>
      <p:sp>
        <p:nvSpPr>
          <p:cNvPr name="AutoShape 13" id="13"/>
          <p:cNvSpPr/>
          <p:nvPr/>
        </p:nvSpPr>
        <p:spPr>
          <a:xfrm rot="5400000">
            <a:off x="1380" y="8426074"/>
            <a:ext cx="929773" cy="932534"/>
          </a:xfrm>
          <a:prstGeom prst="rect">
            <a:avLst/>
          </a:prstGeom>
          <a:solidFill>
            <a:srgbClr val="EFC136"/>
          </a:solidFill>
        </p:spPr>
      </p:sp>
      <p:sp>
        <p:nvSpPr>
          <p:cNvPr name="AutoShape 14" id="14"/>
          <p:cNvSpPr/>
          <p:nvPr/>
        </p:nvSpPr>
        <p:spPr>
          <a:xfrm rot="-5400000">
            <a:off x="17356847" y="928392"/>
            <a:ext cx="929773" cy="932534"/>
          </a:xfrm>
          <a:prstGeom prst="rect">
            <a:avLst/>
          </a:prstGeom>
          <a:solidFill>
            <a:srgbClr val="EFC136"/>
          </a:solidFill>
        </p:spPr>
      </p:sp>
      <p:sp>
        <p:nvSpPr>
          <p:cNvPr name="AutoShape 15" id="15"/>
          <p:cNvSpPr/>
          <p:nvPr/>
        </p:nvSpPr>
        <p:spPr>
          <a:xfrm rot="5400000">
            <a:off x="933914" y="9355847"/>
            <a:ext cx="929773" cy="932534"/>
          </a:xfrm>
          <a:prstGeom prst="rect">
            <a:avLst/>
          </a:prstGeom>
          <a:solidFill>
            <a:srgbClr val="F4A100"/>
          </a:solidFill>
        </p:spPr>
      </p:sp>
      <p:sp>
        <p:nvSpPr>
          <p:cNvPr name="AutoShape 16" id="16"/>
          <p:cNvSpPr/>
          <p:nvPr/>
        </p:nvSpPr>
        <p:spPr>
          <a:xfrm rot="-5400000">
            <a:off x="16424313" y="-1380"/>
            <a:ext cx="929773" cy="932534"/>
          </a:xfrm>
          <a:prstGeom prst="rect">
            <a:avLst/>
          </a:prstGeom>
          <a:solidFill>
            <a:srgbClr val="F4A100"/>
          </a:solidFill>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9525" y="2470791"/>
            <a:ext cx="18288000" cy="7816209"/>
          </a:xfrm>
          <a:prstGeom prst="rect">
            <a:avLst/>
          </a:prstGeom>
          <a:solidFill>
            <a:srgbClr val="191919"/>
          </a:solidFill>
        </p:spPr>
      </p:sp>
      <p:sp>
        <p:nvSpPr>
          <p:cNvPr name="Freeform 3" id="3"/>
          <p:cNvSpPr/>
          <p:nvPr/>
        </p:nvSpPr>
        <p:spPr>
          <a:xfrm flipH="false" flipV="false" rot="0">
            <a:off x="3518701" y="6129945"/>
            <a:ext cx="11250599" cy="3128355"/>
          </a:xfrm>
          <a:custGeom>
            <a:avLst/>
            <a:gdLst/>
            <a:ahLst/>
            <a:cxnLst/>
            <a:rect r="r" b="b" t="t" l="l"/>
            <a:pathLst>
              <a:path h="3128355" w="11250599">
                <a:moveTo>
                  <a:pt x="0" y="0"/>
                </a:moveTo>
                <a:lnTo>
                  <a:pt x="11250598" y="0"/>
                </a:lnTo>
                <a:lnTo>
                  <a:pt x="11250598" y="3128355"/>
                </a:lnTo>
                <a:lnTo>
                  <a:pt x="0" y="3128355"/>
                </a:lnTo>
                <a:lnTo>
                  <a:pt x="0" y="0"/>
                </a:lnTo>
                <a:close/>
              </a:path>
            </a:pathLst>
          </a:custGeom>
          <a:blipFill>
            <a:blip r:embed="rId2"/>
            <a:stretch>
              <a:fillRect l="0" t="0" r="0" b="0"/>
            </a:stretch>
          </a:blipFill>
        </p:spPr>
      </p:sp>
      <p:sp>
        <p:nvSpPr>
          <p:cNvPr name="TextBox 4" id="4"/>
          <p:cNvSpPr txBox="true"/>
          <p:nvPr/>
        </p:nvSpPr>
        <p:spPr>
          <a:xfrm rot="0">
            <a:off x="663948" y="1165866"/>
            <a:ext cx="16230600" cy="1304925"/>
          </a:xfrm>
          <a:prstGeom prst="rect">
            <a:avLst/>
          </a:prstGeom>
        </p:spPr>
        <p:txBody>
          <a:bodyPr anchor="t" rtlCol="false" tIns="0" lIns="0" bIns="0" rIns="0">
            <a:spAutoFit/>
          </a:bodyPr>
          <a:lstStyle/>
          <a:p>
            <a:pPr>
              <a:lnSpc>
                <a:spcPts val="9600"/>
              </a:lnSpc>
            </a:pPr>
            <a:r>
              <a:rPr lang="en-US" sz="8000">
                <a:solidFill>
                  <a:srgbClr val="191919"/>
                </a:solidFill>
                <a:latin typeface="Poppins Bold"/>
              </a:rPr>
              <a:t>Domínio de proteção</a:t>
            </a:r>
          </a:p>
        </p:txBody>
      </p:sp>
      <p:sp>
        <p:nvSpPr>
          <p:cNvPr name="TextBox 5" id="5"/>
          <p:cNvSpPr txBox="true"/>
          <p:nvPr/>
        </p:nvSpPr>
        <p:spPr>
          <a:xfrm rot="0">
            <a:off x="663948" y="2709213"/>
            <a:ext cx="16960104" cy="2635885"/>
          </a:xfrm>
          <a:prstGeom prst="rect">
            <a:avLst/>
          </a:prstGeom>
        </p:spPr>
        <p:txBody>
          <a:bodyPr anchor="t" rtlCol="false" tIns="0" lIns="0" bIns="0" rIns="0">
            <a:spAutoFit/>
          </a:bodyPr>
          <a:lstStyle/>
          <a:p>
            <a:pPr marL="690882" indent="-345441" lvl="1">
              <a:lnSpc>
                <a:spcPts val="4160"/>
              </a:lnSpc>
              <a:buFont typeface="Arial"/>
              <a:buChar char="•"/>
            </a:pPr>
            <a:r>
              <a:rPr lang="en-US" sz="3200">
                <a:solidFill>
                  <a:srgbClr val="F4F4F4"/>
                </a:solidFill>
                <a:latin typeface="Poppins"/>
              </a:rPr>
              <a:t> É um conjunto de pares (objeto, direitos). Cada par especifica um objeto e algum subconjunto das operações que podem ser efetuadas nele. Neste contexto, direito significa permissão para executar uma das operações. Normalmente o domínio corresponde a um único usuário, porem pode ser compartilhado com vários.</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2382203"/>
            <a:ext cx="18288000" cy="7867097"/>
          </a:xfrm>
          <a:prstGeom prst="rect">
            <a:avLst/>
          </a:prstGeom>
          <a:solidFill>
            <a:srgbClr val="191919"/>
          </a:solidFill>
        </p:spPr>
      </p:sp>
      <p:sp>
        <p:nvSpPr>
          <p:cNvPr name="Freeform 3" id="3"/>
          <p:cNvSpPr/>
          <p:nvPr/>
        </p:nvSpPr>
        <p:spPr>
          <a:xfrm flipH="false" flipV="false" rot="0">
            <a:off x="9363945" y="7077551"/>
            <a:ext cx="8509438" cy="2568423"/>
          </a:xfrm>
          <a:custGeom>
            <a:avLst/>
            <a:gdLst/>
            <a:ahLst/>
            <a:cxnLst/>
            <a:rect r="r" b="b" t="t" l="l"/>
            <a:pathLst>
              <a:path h="2568423" w="8509438">
                <a:moveTo>
                  <a:pt x="0" y="0"/>
                </a:moveTo>
                <a:lnTo>
                  <a:pt x="8509438" y="0"/>
                </a:lnTo>
                <a:lnTo>
                  <a:pt x="8509438" y="2568422"/>
                </a:lnTo>
                <a:lnTo>
                  <a:pt x="0" y="2568422"/>
                </a:lnTo>
                <a:lnTo>
                  <a:pt x="0" y="0"/>
                </a:lnTo>
                <a:close/>
              </a:path>
            </a:pathLst>
          </a:custGeom>
          <a:blipFill>
            <a:blip r:embed="rId2"/>
            <a:stretch>
              <a:fillRect l="0" t="0" r="0" b="0"/>
            </a:stretch>
          </a:blipFill>
        </p:spPr>
      </p:sp>
      <p:sp>
        <p:nvSpPr>
          <p:cNvPr name="Freeform 4" id="4"/>
          <p:cNvSpPr/>
          <p:nvPr/>
        </p:nvSpPr>
        <p:spPr>
          <a:xfrm flipH="false" flipV="false" rot="0">
            <a:off x="1394229" y="7361796"/>
            <a:ext cx="1115087" cy="1115087"/>
          </a:xfrm>
          <a:custGeom>
            <a:avLst/>
            <a:gdLst/>
            <a:ahLst/>
            <a:cxnLst/>
            <a:rect r="r" b="b" t="t" l="l"/>
            <a:pathLst>
              <a:path h="1115087" w="1115087">
                <a:moveTo>
                  <a:pt x="0" y="0"/>
                </a:moveTo>
                <a:lnTo>
                  <a:pt x="1115088" y="0"/>
                </a:lnTo>
                <a:lnTo>
                  <a:pt x="1115088" y="1115087"/>
                </a:lnTo>
                <a:lnTo>
                  <a:pt x="0" y="1115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6802">
            <a:off x="2717297" y="6971976"/>
            <a:ext cx="1708799" cy="779640"/>
          </a:xfrm>
          <a:custGeom>
            <a:avLst/>
            <a:gdLst/>
            <a:ahLst/>
            <a:cxnLst/>
            <a:rect r="r" b="b" t="t" l="l"/>
            <a:pathLst>
              <a:path h="779640" w="1708799">
                <a:moveTo>
                  <a:pt x="0" y="0"/>
                </a:moveTo>
                <a:lnTo>
                  <a:pt x="1708799" y="0"/>
                </a:lnTo>
                <a:lnTo>
                  <a:pt x="1708799" y="779639"/>
                </a:lnTo>
                <a:lnTo>
                  <a:pt x="0" y="7796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056516" y="5509160"/>
            <a:ext cx="2063603" cy="1650882"/>
          </a:xfrm>
          <a:custGeom>
            <a:avLst/>
            <a:gdLst/>
            <a:ahLst/>
            <a:cxnLst/>
            <a:rect r="r" b="b" t="t" l="l"/>
            <a:pathLst>
              <a:path h="1650882" w="2063603">
                <a:moveTo>
                  <a:pt x="0" y="0"/>
                </a:moveTo>
                <a:lnTo>
                  <a:pt x="2063603" y="0"/>
                </a:lnTo>
                <a:lnTo>
                  <a:pt x="2063603" y="1650882"/>
                </a:lnTo>
                <a:lnTo>
                  <a:pt x="0" y="1650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698045">
            <a:off x="7439108" y="6517548"/>
            <a:ext cx="1708799" cy="779640"/>
          </a:xfrm>
          <a:custGeom>
            <a:avLst/>
            <a:gdLst/>
            <a:ahLst/>
            <a:cxnLst/>
            <a:rect r="r" b="b" t="t" l="l"/>
            <a:pathLst>
              <a:path h="779640" w="1708799">
                <a:moveTo>
                  <a:pt x="0" y="0"/>
                </a:moveTo>
                <a:lnTo>
                  <a:pt x="1708799" y="0"/>
                </a:lnTo>
                <a:lnTo>
                  <a:pt x="1708799" y="779640"/>
                </a:lnTo>
                <a:lnTo>
                  <a:pt x="0" y="7796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9394909">
            <a:off x="2593868" y="5990449"/>
            <a:ext cx="1708799" cy="779640"/>
          </a:xfrm>
          <a:custGeom>
            <a:avLst/>
            <a:gdLst/>
            <a:ahLst/>
            <a:cxnLst/>
            <a:rect r="r" b="b" t="t" l="l"/>
            <a:pathLst>
              <a:path h="779640" w="1708799">
                <a:moveTo>
                  <a:pt x="0" y="0"/>
                </a:moveTo>
                <a:lnTo>
                  <a:pt x="1708799" y="0"/>
                </a:lnTo>
                <a:lnTo>
                  <a:pt x="1708799" y="779640"/>
                </a:lnTo>
                <a:lnTo>
                  <a:pt x="0" y="7796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4059483" y="5453935"/>
            <a:ext cx="616033" cy="458105"/>
          </a:xfrm>
          <a:custGeom>
            <a:avLst/>
            <a:gdLst/>
            <a:ahLst/>
            <a:cxnLst/>
            <a:rect r="r" b="b" t="t" l="l"/>
            <a:pathLst>
              <a:path h="458105" w="616033">
                <a:moveTo>
                  <a:pt x="0" y="0"/>
                </a:moveTo>
                <a:lnTo>
                  <a:pt x="616033" y="0"/>
                </a:lnTo>
                <a:lnTo>
                  <a:pt x="616033" y="458105"/>
                </a:lnTo>
                <a:lnTo>
                  <a:pt x="0" y="4581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729418" y="1077278"/>
            <a:ext cx="16230600" cy="1304925"/>
          </a:xfrm>
          <a:prstGeom prst="rect">
            <a:avLst/>
          </a:prstGeom>
        </p:spPr>
        <p:txBody>
          <a:bodyPr anchor="t" rtlCol="false" tIns="0" lIns="0" bIns="0" rIns="0">
            <a:spAutoFit/>
          </a:bodyPr>
          <a:lstStyle/>
          <a:p>
            <a:pPr>
              <a:lnSpc>
                <a:spcPts val="9600"/>
              </a:lnSpc>
            </a:pPr>
            <a:r>
              <a:rPr lang="en-US" sz="8000">
                <a:solidFill>
                  <a:srgbClr val="191919"/>
                </a:solidFill>
                <a:latin typeface="Poppins Bold"/>
              </a:rPr>
              <a:t>Listas de controle de acesso</a:t>
            </a:r>
          </a:p>
        </p:txBody>
      </p:sp>
      <p:sp>
        <p:nvSpPr>
          <p:cNvPr name="TextBox 11" id="11"/>
          <p:cNvSpPr txBox="true"/>
          <p:nvPr/>
        </p:nvSpPr>
        <p:spPr>
          <a:xfrm rot="0">
            <a:off x="612740" y="2592388"/>
            <a:ext cx="16646560" cy="2112010"/>
          </a:xfrm>
          <a:prstGeom prst="rect">
            <a:avLst/>
          </a:prstGeom>
        </p:spPr>
        <p:txBody>
          <a:bodyPr anchor="t" rtlCol="false" tIns="0" lIns="0" bIns="0" rIns="0">
            <a:spAutoFit/>
          </a:bodyPr>
          <a:lstStyle/>
          <a:p>
            <a:pPr marL="690882" indent="-345441" lvl="1">
              <a:lnSpc>
                <a:spcPts val="4160"/>
              </a:lnSpc>
              <a:buFont typeface="Arial"/>
              <a:buChar char="•"/>
            </a:pPr>
            <a:r>
              <a:rPr lang="en-US" sz="3200">
                <a:solidFill>
                  <a:srgbClr val="F4F4F4"/>
                </a:solidFill>
                <a:latin typeface="Poppins"/>
              </a:rPr>
              <a:t>A Listas de controle de acesso ou ACL é responsável por averiguar as permissões de acesso do usuário com algum arquivo ou diretório de acordo com a matriz de domínios. Ela é a proteção principal para que não ocorra o uso indevido ou não autorizado de recursos.</a:t>
            </a:r>
          </a:p>
        </p:txBody>
      </p:sp>
      <p:sp>
        <p:nvSpPr>
          <p:cNvPr name="TextBox 12" id="12"/>
          <p:cNvSpPr txBox="true"/>
          <p:nvPr/>
        </p:nvSpPr>
        <p:spPr>
          <a:xfrm rot="0">
            <a:off x="1470683" y="8564918"/>
            <a:ext cx="962180" cy="370840"/>
          </a:xfrm>
          <a:prstGeom prst="rect">
            <a:avLst/>
          </a:prstGeom>
        </p:spPr>
        <p:txBody>
          <a:bodyPr anchor="t" rtlCol="false" tIns="0" lIns="0" bIns="0" rIns="0">
            <a:spAutoFit/>
          </a:bodyPr>
          <a:lstStyle/>
          <a:p>
            <a:pPr>
              <a:lnSpc>
                <a:spcPts val="2990"/>
              </a:lnSpc>
            </a:pPr>
            <a:r>
              <a:rPr lang="en-US" sz="2300">
                <a:solidFill>
                  <a:srgbClr val="F4F4F4"/>
                </a:solidFill>
                <a:latin typeface="Poppins"/>
              </a:rPr>
              <a:t>User 1</a:t>
            </a:r>
          </a:p>
        </p:txBody>
      </p:sp>
      <p:sp>
        <p:nvSpPr>
          <p:cNvPr name="TextBox 13" id="13"/>
          <p:cNvSpPr txBox="true"/>
          <p:nvPr/>
        </p:nvSpPr>
        <p:spPr>
          <a:xfrm rot="0">
            <a:off x="3190802" y="7719632"/>
            <a:ext cx="1314146" cy="370840"/>
          </a:xfrm>
          <a:prstGeom prst="rect">
            <a:avLst/>
          </a:prstGeom>
        </p:spPr>
        <p:txBody>
          <a:bodyPr anchor="t" rtlCol="false" tIns="0" lIns="0" bIns="0" rIns="0">
            <a:spAutoFit/>
          </a:bodyPr>
          <a:lstStyle/>
          <a:p>
            <a:pPr>
              <a:lnSpc>
                <a:spcPts val="2990"/>
              </a:lnSpc>
            </a:pPr>
            <a:r>
              <a:rPr lang="en-US" sz="2300">
                <a:solidFill>
                  <a:srgbClr val="F4F4F4"/>
                </a:solidFill>
                <a:latin typeface="Poppins"/>
              </a:rPr>
              <a:t>Ler Arq.1</a:t>
            </a:r>
          </a:p>
        </p:txBody>
      </p:sp>
      <p:sp>
        <p:nvSpPr>
          <p:cNvPr name="TextBox 14" id="14"/>
          <p:cNvSpPr txBox="true"/>
          <p:nvPr/>
        </p:nvSpPr>
        <p:spPr>
          <a:xfrm rot="0">
            <a:off x="5791210" y="4943793"/>
            <a:ext cx="594215" cy="370840"/>
          </a:xfrm>
          <a:prstGeom prst="rect">
            <a:avLst/>
          </a:prstGeom>
        </p:spPr>
        <p:txBody>
          <a:bodyPr anchor="t" rtlCol="false" tIns="0" lIns="0" bIns="0" rIns="0">
            <a:spAutoFit/>
          </a:bodyPr>
          <a:lstStyle/>
          <a:p>
            <a:pPr>
              <a:lnSpc>
                <a:spcPts val="2990"/>
              </a:lnSpc>
            </a:pPr>
            <a:r>
              <a:rPr lang="en-US" sz="2300">
                <a:solidFill>
                  <a:srgbClr val="F4F4F4"/>
                </a:solidFill>
                <a:latin typeface="Poppins"/>
              </a:rPr>
              <a:t>ACL</a:t>
            </a:r>
          </a:p>
        </p:txBody>
      </p:sp>
      <p:sp>
        <p:nvSpPr>
          <p:cNvPr name="TextBox 15" id="15"/>
          <p:cNvSpPr txBox="true"/>
          <p:nvPr/>
        </p:nvSpPr>
        <p:spPr>
          <a:xfrm rot="0">
            <a:off x="8187645" y="6130497"/>
            <a:ext cx="1314146" cy="370840"/>
          </a:xfrm>
          <a:prstGeom prst="rect">
            <a:avLst/>
          </a:prstGeom>
        </p:spPr>
        <p:txBody>
          <a:bodyPr anchor="t" rtlCol="false" tIns="0" lIns="0" bIns="0" rIns="0">
            <a:spAutoFit/>
          </a:bodyPr>
          <a:lstStyle/>
          <a:p>
            <a:pPr>
              <a:lnSpc>
                <a:spcPts val="2990"/>
              </a:lnSpc>
            </a:pPr>
            <a:r>
              <a:rPr lang="en-US" sz="2300">
                <a:solidFill>
                  <a:srgbClr val="F4F4F4"/>
                </a:solidFill>
                <a:latin typeface="Poppins"/>
              </a:rPr>
              <a:t>verificar</a:t>
            </a:r>
          </a:p>
        </p:txBody>
      </p:sp>
      <p:sp>
        <p:nvSpPr>
          <p:cNvPr name="TextBox 16" id="16"/>
          <p:cNvSpPr txBox="true"/>
          <p:nvPr/>
        </p:nvSpPr>
        <p:spPr>
          <a:xfrm rot="0">
            <a:off x="2509317" y="5649973"/>
            <a:ext cx="1618117" cy="370840"/>
          </a:xfrm>
          <a:prstGeom prst="rect">
            <a:avLst/>
          </a:prstGeom>
        </p:spPr>
        <p:txBody>
          <a:bodyPr anchor="t" rtlCol="false" tIns="0" lIns="0" bIns="0" rIns="0">
            <a:spAutoFit/>
          </a:bodyPr>
          <a:lstStyle/>
          <a:p>
            <a:pPr>
              <a:lnSpc>
                <a:spcPts val="2990"/>
              </a:lnSpc>
            </a:pPr>
            <a:r>
              <a:rPr lang="en-US" sz="2300">
                <a:solidFill>
                  <a:srgbClr val="F4F4F4"/>
                </a:solidFill>
                <a:latin typeface="Poppins"/>
              </a:rPr>
              <a:t>permissão </a:t>
            </a:r>
          </a:p>
        </p:txBody>
      </p:sp>
      <p:sp>
        <p:nvSpPr>
          <p:cNvPr name="TextBox 17" id="17"/>
          <p:cNvSpPr txBox="true"/>
          <p:nvPr/>
        </p:nvSpPr>
        <p:spPr>
          <a:xfrm rot="0">
            <a:off x="12941498" y="9617398"/>
            <a:ext cx="5346502" cy="370840"/>
          </a:xfrm>
          <a:prstGeom prst="rect">
            <a:avLst/>
          </a:prstGeom>
        </p:spPr>
        <p:txBody>
          <a:bodyPr anchor="t" rtlCol="false" tIns="0" lIns="0" bIns="0" rIns="0">
            <a:spAutoFit/>
          </a:bodyPr>
          <a:lstStyle/>
          <a:p>
            <a:pPr>
              <a:lnSpc>
                <a:spcPts val="2990"/>
              </a:lnSpc>
            </a:pPr>
            <a:r>
              <a:rPr lang="en-US" sz="2300">
                <a:solidFill>
                  <a:srgbClr val="F4F4F4"/>
                </a:solidFill>
                <a:latin typeface="Poppins"/>
              </a:rPr>
              <a:t>matriz de proteção de domínios </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0"/>
            <a:ext cx="7595001" cy="10287000"/>
          </a:xfrm>
          <a:prstGeom prst="rect">
            <a:avLst/>
          </a:prstGeom>
          <a:solidFill>
            <a:srgbClr val="F4A100"/>
          </a:solidFill>
        </p:spPr>
      </p:sp>
      <p:sp>
        <p:nvSpPr>
          <p:cNvPr name="TextBox 3" id="3"/>
          <p:cNvSpPr txBox="true"/>
          <p:nvPr/>
        </p:nvSpPr>
        <p:spPr>
          <a:xfrm rot="0">
            <a:off x="1028700" y="1438275"/>
            <a:ext cx="5247373" cy="7334250"/>
          </a:xfrm>
          <a:prstGeom prst="rect">
            <a:avLst/>
          </a:prstGeom>
        </p:spPr>
        <p:txBody>
          <a:bodyPr anchor="t" rtlCol="false" tIns="0" lIns="0" bIns="0" rIns="0">
            <a:spAutoFit/>
          </a:bodyPr>
          <a:lstStyle/>
          <a:p>
            <a:pPr>
              <a:lnSpc>
                <a:spcPts val="9599"/>
              </a:lnSpc>
            </a:pPr>
            <a:r>
              <a:rPr lang="en-US" sz="7999">
                <a:solidFill>
                  <a:srgbClr val="191919"/>
                </a:solidFill>
                <a:latin typeface="Poppins Bold"/>
              </a:rPr>
              <a:t>Como o usuário enxerga os arquivos?</a:t>
            </a:r>
          </a:p>
          <a:p>
            <a:pPr>
              <a:lnSpc>
                <a:spcPts val="9599"/>
              </a:lnSpc>
            </a:pPr>
          </a:p>
        </p:txBody>
      </p:sp>
      <p:sp>
        <p:nvSpPr>
          <p:cNvPr name="TextBox 4" id="4"/>
          <p:cNvSpPr txBox="true"/>
          <p:nvPr/>
        </p:nvSpPr>
        <p:spPr>
          <a:xfrm rot="0">
            <a:off x="9144000" y="2140225"/>
            <a:ext cx="7952020" cy="5749376"/>
          </a:xfrm>
          <a:prstGeom prst="rect">
            <a:avLst/>
          </a:prstGeom>
        </p:spPr>
        <p:txBody>
          <a:bodyPr anchor="t" rtlCol="false" tIns="0" lIns="0" bIns="0" rIns="0">
            <a:spAutoFit/>
          </a:bodyPr>
          <a:lstStyle/>
          <a:p>
            <a:pPr marL="612408" indent="-306204" lvl="1">
              <a:lnSpc>
                <a:spcPts val="5758"/>
              </a:lnSpc>
              <a:buFont typeface="Arial"/>
              <a:buChar char="•"/>
            </a:pPr>
            <a:r>
              <a:rPr lang="en-US" sz="2836">
                <a:solidFill>
                  <a:srgbClr val="FFFFFF"/>
                </a:solidFill>
                <a:latin typeface="Poppins"/>
              </a:rPr>
              <a:t>Nome do arquivo.</a:t>
            </a:r>
          </a:p>
          <a:p>
            <a:pPr marL="612408" indent="-306204" lvl="1">
              <a:lnSpc>
                <a:spcPts val="5758"/>
              </a:lnSpc>
              <a:buFont typeface="Arial"/>
              <a:buChar char="•"/>
            </a:pPr>
            <a:r>
              <a:rPr lang="en-US" sz="2836">
                <a:solidFill>
                  <a:srgbClr val="FFFFFF"/>
                </a:solidFill>
                <a:latin typeface="Poppins"/>
              </a:rPr>
              <a:t>Ícone ou representação gráfica.</a:t>
            </a:r>
          </a:p>
          <a:p>
            <a:pPr marL="612408" indent="-306204" lvl="1">
              <a:lnSpc>
                <a:spcPts val="5758"/>
              </a:lnSpc>
              <a:buFont typeface="Arial"/>
              <a:buChar char="•"/>
            </a:pPr>
            <a:r>
              <a:rPr lang="en-US" sz="2836">
                <a:solidFill>
                  <a:srgbClr val="FFFFFF"/>
                </a:solidFill>
                <a:latin typeface="Poppins"/>
              </a:rPr>
              <a:t>Tipo de arquivo.</a:t>
            </a:r>
          </a:p>
          <a:p>
            <a:pPr marL="612408" indent="-306204" lvl="1">
              <a:lnSpc>
                <a:spcPts val="5758"/>
              </a:lnSpc>
              <a:buFont typeface="Arial"/>
              <a:buChar char="•"/>
            </a:pPr>
            <a:r>
              <a:rPr lang="en-US" sz="2836">
                <a:solidFill>
                  <a:srgbClr val="FFFFFF"/>
                </a:solidFill>
                <a:latin typeface="Poppins"/>
              </a:rPr>
              <a:t>Tamanho do arquivo.</a:t>
            </a:r>
          </a:p>
          <a:p>
            <a:pPr marL="612408" indent="-306204" lvl="1">
              <a:lnSpc>
                <a:spcPts val="5758"/>
              </a:lnSpc>
              <a:buFont typeface="Arial"/>
              <a:buChar char="•"/>
            </a:pPr>
            <a:r>
              <a:rPr lang="en-US" sz="2836">
                <a:solidFill>
                  <a:srgbClr val="FFFFFF"/>
                </a:solidFill>
                <a:latin typeface="Poppins"/>
              </a:rPr>
              <a:t>Data de modificação.</a:t>
            </a:r>
          </a:p>
          <a:p>
            <a:pPr marL="612408" indent="-306204" lvl="1">
              <a:lnSpc>
                <a:spcPts val="5758"/>
              </a:lnSpc>
              <a:buFont typeface="Arial"/>
              <a:buChar char="•"/>
            </a:pPr>
            <a:r>
              <a:rPr lang="en-US" sz="2836">
                <a:solidFill>
                  <a:srgbClr val="FFFFFF"/>
                </a:solidFill>
                <a:latin typeface="Poppins"/>
              </a:rPr>
              <a:t>Localização do arquivo.</a:t>
            </a:r>
          </a:p>
          <a:p>
            <a:pPr marL="612408" indent="-306204" lvl="1">
              <a:lnSpc>
                <a:spcPts val="5758"/>
              </a:lnSpc>
              <a:buFont typeface="Arial"/>
              <a:buChar char="•"/>
            </a:pPr>
            <a:r>
              <a:rPr lang="en-US" sz="2836">
                <a:solidFill>
                  <a:srgbClr val="FFFFFF"/>
                </a:solidFill>
                <a:latin typeface="Poppins"/>
              </a:rPr>
              <a:t>Acesso ao controle.</a:t>
            </a:r>
          </a:p>
          <a:p>
            <a:pPr marL="612408" indent="-306204" lvl="1">
              <a:lnSpc>
                <a:spcPts val="5758"/>
              </a:lnSpc>
              <a:buFont typeface="Arial"/>
              <a:buChar char="•"/>
            </a:pPr>
            <a:r>
              <a:rPr lang="en-US" sz="2836">
                <a:solidFill>
                  <a:srgbClr val="FFFFFF"/>
                </a:solidFill>
                <a:latin typeface="Poppins"/>
              </a:rPr>
              <a:t>Permissão de acesso.</a:t>
            </a:r>
          </a:p>
        </p:txBody>
      </p:sp>
    </p:spTree>
  </p:cSld>
  <p:clrMapOvr>
    <a:masterClrMapping/>
  </p:clrMapOvr>
</p:sld>
</file>

<file path=ppt/slides/slide60.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sp>
        <p:nvSpPr>
          <p:cNvPr name="TextBox 2" id="2"/>
          <p:cNvSpPr txBox="true"/>
          <p:nvPr/>
        </p:nvSpPr>
        <p:spPr>
          <a:xfrm rot="0">
            <a:off x="122582" y="2330253"/>
            <a:ext cx="18042836" cy="5853149"/>
          </a:xfrm>
          <a:prstGeom prst="rect">
            <a:avLst/>
          </a:prstGeom>
        </p:spPr>
        <p:txBody>
          <a:bodyPr anchor="t" rtlCol="false" tIns="0" lIns="0" bIns="0" rIns="0">
            <a:spAutoFit/>
          </a:bodyPr>
          <a:lstStyle/>
          <a:p>
            <a:pPr algn="just">
              <a:lnSpc>
                <a:spcPts val="2370"/>
              </a:lnSpc>
              <a:spcBef>
                <a:spcPct val="0"/>
              </a:spcBef>
            </a:pPr>
            <a:r>
              <a:rPr lang="en-US" sz="1693">
                <a:solidFill>
                  <a:srgbClr val="FFFFFF"/>
                </a:solidFill>
                <a:latin typeface="Open Sans Bold"/>
              </a:rPr>
              <a:t>Reconhecimentos e Direitos Autorais</a:t>
            </a:r>
          </a:p>
          <a:p>
            <a:pPr algn="just">
              <a:lnSpc>
                <a:spcPts val="2370"/>
              </a:lnSpc>
              <a:spcBef>
                <a:spcPct val="0"/>
              </a:spcBef>
            </a:pPr>
            <a:r>
              <a:rPr lang="en-US" sz="1693">
                <a:solidFill>
                  <a:srgbClr val="FFFFFF"/>
                </a:solidFill>
                <a:latin typeface="Open Sans Bold"/>
              </a:rPr>
              <a:t>@autor: YASMIN SEREJO LIMA, GUILHERME DOS REIS LIMA, MARIA CLARA SERRA PAZ </a:t>
            </a:r>
          </a:p>
          <a:p>
            <a:pPr algn="just">
              <a:lnSpc>
                <a:spcPts val="2370"/>
              </a:lnSpc>
              <a:spcBef>
                <a:spcPct val="0"/>
              </a:spcBef>
            </a:pPr>
            <a:r>
              <a:rPr lang="en-US" sz="1693">
                <a:solidFill>
                  <a:srgbClr val="FFFFFF"/>
                </a:solidFill>
                <a:latin typeface="Open Sans Bold"/>
              </a:rPr>
              <a:t>@data última versão: 10/12/2023</a:t>
            </a:r>
          </a:p>
          <a:p>
            <a:pPr algn="just">
              <a:lnSpc>
                <a:spcPts val="2370"/>
              </a:lnSpc>
              <a:spcBef>
                <a:spcPct val="0"/>
              </a:spcBef>
            </a:pPr>
            <a:r>
              <a:rPr lang="en-US" sz="1693">
                <a:solidFill>
                  <a:srgbClr val="FFFFFF"/>
                </a:solidFill>
                <a:latin typeface="Open Sans Bold"/>
              </a:rPr>
              <a:t>@versão: 1.0</a:t>
            </a:r>
          </a:p>
          <a:p>
            <a:pPr algn="just">
              <a:lnSpc>
                <a:spcPts val="2370"/>
              </a:lnSpc>
              <a:spcBef>
                <a:spcPct val="0"/>
              </a:spcBef>
            </a:pPr>
            <a:r>
              <a:rPr lang="en-US" sz="1693">
                <a:solidFill>
                  <a:srgbClr val="FFFFFF"/>
                </a:solidFill>
                <a:latin typeface="Open Sans Bold"/>
              </a:rPr>
              <a:t>@Agradecimentos: Universidade Federal do Maranhão (UFMA), Professor Doutor Thales Levi Azevedo Valente, e colegas de curso.</a:t>
            </a:r>
          </a:p>
          <a:p>
            <a:pPr algn="just">
              <a:lnSpc>
                <a:spcPts val="2370"/>
              </a:lnSpc>
              <a:spcBef>
                <a:spcPct val="0"/>
              </a:spcBef>
            </a:pPr>
            <a:r>
              <a:rPr lang="en-US" sz="1693">
                <a:solidFill>
                  <a:srgbClr val="FFFFFF"/>
                </a:solidFill>
                <a:latin typeface="Open Sans Bold"/>
              </a:rPr>
              <a:t>@Copyright/License</a:t>
            </a:r>
          </a:p>
          <a:p>
            <a:pPr algn="just">
              <a:lnSpc>
                <a:spcPts val="2370"/>
              </a:lnSpc>
              <a:spcBef>
                <a:spcPct val="0"/>
              </a:spcBef>
            </a:pPr>
            <a:r>
              <a:rPr lang="en-US" sz="1693">
                <a:solidFill>
                  <a:srgbClr val="FFFFFF"/>
                </a:solidFill>
                <a:latin typeface="Open Sans Bold"/>
              </a:rPr>
              <a:t>Este material é resultado de um trabalho acadêmico para a disciplina SISTEMAS OPERACIONAIS, sobre a orientação do professor Dr. THALES LEVI AZEVEDO VALENTE, semestre letivo 2023.2, curso Engenharia da Computação, na Universidade Federal do Maranhão (UFMA). Todo o material sob esta licença é software livre: pode ser usado para fins acadêmicos e comerciais sem nenhum custo. Não há papelada, nem royalties, nem restrições de "copyleft" do tipo GNU. Ele é licenciado sob os termos da licença MIT reproduzida abaixo e, portanto, é compatível com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p>
          <a:p>
            <a:pPr algn="just">
              <a:lnSpc>
                <a:spcPts val="2370"/>
              </a:lnSpc>
              <a:spcBef>
                <a:spcPct val="0"/>
              </a:spcBef>
            </a:pPr>
            <a:r>
              <a:rPr lang="en-US" sz="1693">
                <a:solidFill>
                  <a:srgbClr val="FFFFFF"/>
                </a:solidFill>
                <a:latin typeface="Open Sans Bold"/>
              </a:rPr>
              <a:t>Copyright © 2023 Educational Material</a:t>
            </a:r>
          </a:p>
          <a:p>
            <a:pPr algn="just">
              <a:lnSpc>
                <a:spcPts val="2370"/>
              </a:lnSpc>
              <a:spcBef>
                <a:spcPct val="0"/>
              </a:spcBef>
            </a:pPr>
            <a:r>
              <a:rPr lang="en-US" sz="1693">
                <a:solidFill>
                  <a:srgbClr val="FFFFFF"/>
                </a:solidFill>
                <a:latin typeface="Open Sans Bold"/>
              </a:rPr>
              <a:t>Este material está licenciado sob a Licença MIT. É permitido o uso, cópia, modificação, e distribuição deste material para qualquer fim, desde que acompanhado deste aviso de direitos autorais.</a:t>
            </a:r>
          </a:p>
          <a:p>
            <a:pPr algn="just">
              <a:lnSpc>
                <a:spcPts val="2370"/>
              </a:lnSpc>
              <a:spcBef>
                <a:spcPct val="0"/>
              </a:spcBef>
            </a:pPr>
            <a:r>
              <a:rPr lang="en-US" sz="1693">
                <a:solidFill>
                  <a:srgbClr val="FFFFFF"/>
                </a:solidFill>
                <a:latin typeface="Open Sans Bold"/>
              </a:rPr>
              <a:t>O MATERIAL É FORNECIDO "COMO ESTÁ", SEM GARANTIA DE QUALQUER TIPO, EXPRESSA OU IMPLÍCITA, INCLUINDO, MAS NÃO SE LIMITANDO ÀS GARANTIAS DE COMERCIALIZAÇÃO, ADEQUAÇÃO A UM DETERMINADO FIM E NÃO VIOLAÇÃO. EM HIPÓTESE ALGUMA OS AUTORES OU DETENTORES DE DIREITOS AUTORAIS SERÃO RESPONSÁVEIS POR QUALQUER RECLAMAÇÃO, DANOS OU OUTRA RESPONSABILIDADE, SEJA EM UMA AÇÃO DE CONTRATO, ATO ILÍCITO OU DE OUTRA FORMA, DECORRENTE DE, OU EM CONEXÃO COM O MATERIAL OU O USO OU OUTRAS NEGOCIAÇÕES NO MATERIAL.</a:t>
            </a:r>
          </a:p>
          <a:p>
            <a:pPr algn="just">
              <a:lnSpc>
                <a:spcPts val="2370"/>
              </a:lnSpc>
              <a:spcBef>
                <a:spcPct val="0"/>
              </a:spcBef>
            </a:pPr>
            <a:r>
              <a:rPr lang="en-US" sz="1693">
                <a:solidFill>
                  <a:srgbClr val="FFFFFF"/>
                </a:solidFill>
                <a:latin typeface="Open Sans Bold"/>
              </a:rPr>
              <a:t>Para mais informações sobre a Licença MIT: https://opensource.org/licenses/MIT.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0"/>
            <a:ext cx="7595001" cy="10287000"/>
          </a:xfrm>
          <a:prstGeom prst="rect">
            <a:avLst/>
          </a:prstGeom>
          <a:solidFill>
            <a:srgbClr val="F4A100"/>
          </a:solidFill>
        </p:spPr>
      </p:sp>
      <p:sp>
        <p:nvSpPr>
          <p:cNvPr name="Freeform 3" id="3"/>
          <p:cNvSpPr/>
          <p:nvPr/>
        </p:nvSpPr>
        <p:spPr>
          <a:xfrm flipH="false" flipV="false" rot="0">
            <a:off x="9615165" y="423795"/>
            <a:ext cx="6851460" cy="9439410"/>
          </a:xfrm>
          <a:custGeom>
            <a:avLst/>
            <a:gdLst/>
            <a:ahLst/>
            <a:cxnLst/>
            <a:rect r="r" b="b" t="t" l="l"/>
            <a:pathLst>
              <a:path h="9439410" w="6851460">
                <a:moveTo>
                  <a:pt x="0" y="0"/>
                </a:moveTo>
                <a:lnTo>
                  <a:pt x="6851461" y="0"/>
                </a:lnTo>
                <a:lnTo>
                  <a:pt x="6851461" y="9439410"/>
                </a:lnTo>
                <a:lnTo>
                  <a:pt x="0" y="9439410"/>
                </a:lnTo>
                <a:lnTo>
                  <a:pt x="0" y="0"/>
                </a:lnTo>
                <a:close/>
              </a:path>
            </a:pathLst>
          </a:custGeom>
          <a:blipFill>
            <a:blip r:embed="rId2"/>
            <a:stretch>
              <a:fillRect l="-295" t="-1339" r="-295" b="0"/>
            </a:stretch>
          </a:blipFill>
        </p:spPr>
      </p:sp>
      <p:sp>
        <p:nvSpPr>
          <p:cNvPr name="TextBox 4" id="4"/>
          <p:cNvSpPr txBox="true"/>
          <p:nvPr/>
        </p:nvSpPr>
        <p:spPr>
          <a:xfrm rot="0">
            <a:off x="1028700" y="1438275"/>
            <a:ext cx="5247373" cy="7334250"/>
          </a:xfrm>
          <a:prstGeom prst="rect">
            <a:avLst/>
          </a:prstGeom>
        </p:spPr>
        <p:txBody>
          <a:bodyPr anchor="t" rtlCol="false" tIns="0" lIns="0" bIns="0" rIns="0">
            <a:spAutoFit/>
          </a:bodyPr>
          <a:lstStyle/>
          <a:p>
            <a:pPr>
              <a:lnSpc>
                <a:spcPts val="9599"/>
              </a:lnSpc>
            </a:pPr>
            <a:r>
              <a:rPr lang="en-US" sz="7999">
                <a:solidFill>
                  <a:srgbClr val="191919"/>
                </a:solidFill>
                <a:latin typeface="Poppins Bold"/>
              </a:rPr>
              <a:t>Como o usuário enxerga os arquivos?</a:t>
            </a:r>
          </a:p>
          <a:p>
            <a:pPr>
              <a:lnSpc>
                <a:spcPts val="959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grpSp>
        <p:nvGrpSpPr>
          <p:cNvPr name="Group 2" id="2"/>
          <p:cNvGrpSpPr/>
          <p:nvPr/>
        </p:nvGrpSpPr>
        <p:grpSpPr>
          <a:xfrm rot="0">
            <a:off x="1028700" y="3467030"/>
            <a:ext cx="5106813" cy="5791270"/>
            <a:chOff x="0" y="0"/>
            <a:chExt cx="1345004" cy="1525273"/>
          </a:xfrm>
        </p:grpSpPr>
        <p:sp>
          <p:nvSpPr>
            <p:cNvPr name="Freeform 3" id="3"/>
            <p:cNvSpPr/>
            <p:nvPr/>
          </p:nvSpPr>
          <p:spPr>
            <a:xfrm flipH="false" flipV="false" rot="0">
              <a:off x="0" y="0"/>
              <a:ext cx="1345004" cy="1525273"/>
            </a:xfrm>
            <a:custGeom>
              <a:avLst/>
              <a:gdLst/>
              <a:ahLst/>
              <a:cxnLst/>
              <a:rect r="r" b="b" t="t" l="l"/>
              <a:pathLst>
                <a:path h="1525273" w="1345004">
                  <a:moveTo>
                    <a:pt x="118248" y="0"/>
                  </a:moveTo>
                  <a:lnTo>
                    <a:pt x="1226756" y="0"/>
                  </a:lnTo>
                  <a:cubicBezTo>
                    <a:pt x="1258118" y="0"/>
                    <a:pt x="1288194" y="12458"/>
                    <a:pt x="1310370" y="34634"/>
                  </a:cubicBezTo>
                  <a:cubicBezTo>
                    <a:pt x="1332546" y="56810"/>
                    <a:pt x="1345004" y="86887"/>
                    <a:pt x="1345004" y="118248"/>
                  </a:cubicBezTo>
                  <a:lnTo>
                    <a:pt x="1345004" y="1407025"/>
                  </a:lnTo>
                  <a:cubicBezTo>
                    <a:pt x="1345004" y="1438386"/>
                    <a:pt x="1332546" y="1468463"/>
                    <a:pt x="1310370" y="1490639"/>
                  </a:cubicBezTo>
                  <a:cubicBezTo>
                    <a:pt x="1288194" y="1512815"/>
                    <a:pt x="1258118" y="1525273"/>
                    <a:pt x="1226756" y="1525273"/>
                  </a:cubicBezTo>
                  <a:lnTo>
                    <a:pt x="118248" y="1525273"/>
                  </a:lnTo>
                  <a:cubicBezTo>
                    <a:pt x="86887" y="1525273"/>
                    <a:pt x="56810" y="1512815"/>
                    <a:pt x="34634" y="1490639"/>
                  </a:cubicBezTo>
                  <a:cubicBezTo>
                    <a:pt x="12458" y="1468463"/>
                    <a:pt x="0" y="1438386"/>
                    <a:pt x="0" y="1407025"/>
                  </a:cubicBezTo>
                  <a:lnTo>
                    <a:pt x="0" y="118248"/>
                  </a:lnTo>
                  <a:cubicBezTo>
                    <a:pt x="0" y="86887"/>
                    <a:pt x="12458" y="56810"/>
                    <a:pt x="34634" y="34634"/>
                  </a:cubicBezTo>
                  <a:cubicBezTo>
                    <a:pt x="56810" y="12458"/>
                    <a:pt x="86887" y="0"/>
                    <a:pt x="118248" y="0"/>
                  </a:cubicBezTo>
                  <a:close/>
                </a:path>
              </a:pathLst>
            </a:custGeom>
            <a:solidFill>
              <a:srgbClr val="000000">
                <a:alpha val="98824"/>
              </a:srgbClr>
            </a:solidFill>
            <a:ln cap="rnd">
              <a:noFill/>
              <a:prstDash val="solid"/>
              <a:round/>
            </a:ln>
          </p:spPr>
        </p:sp>
        <p:sp>
          <p:nvSpPr>
            <p:cNvPr name="TextBox 4" id="4"/>
            <p:cNvSpPr txBox="true"/>
            <p:nvPr/>
          </p:nvSpPr>
          <p:spPr>
            <a:xfrm>
              <a:off x="0" y="-47625"/>
              <a:ext cx="1345004" cy="1572898"/>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6590593" y="3467030"/>
            <a:ext cx="5106813" cy="5791270"/>
            <a:chOff x="0" y="0"/>
            <a:chExt cx="1345004" cy="1525273"/>
          </a:xfrm>
        </p:grpSpPr>
        <p:sp>
          <p:nvSpPr>
            <p:cNvPr name="Freeform 6" id="6"/>
            <p:cNvSpPr/>
            <p:nvPr/>
          </p:nvSpPr>
          <p:spPr>
            <a:xfrm flipH="false" flipV="false" rot="0">
              <a:off x="0" y="0"/>
              <a:ext cx="1345004" cy="1525273"/>
            </a:xfrm>
            <a:custGeom>
              <a:avLst/>
              <a:gdLst/>
              <a:ahLst/>
              <a:cxnLst/>
              <a:rect r="r" b="b" t="t" l="l"/>
              <a:pathLst>
                <a:path h="1525273" w="1345004">
                  <a:moveTo>
                    <a:pt x="118248" y="0"/>
                  </a:moveTo>
                  <a:lnTo>
                    <a:pt x="1226756" y="0"/>
                  </a:lnTo>
                  <a:cubicBezTo>
                    <a:pt x="1258118" y="0"/>
                    <a:pt x="1288194" y="12458"/>
                    <a:pt x="1310370" y="34634"/>
                  </a:cubicBezTo>
                  <a:cubicBezTo>
                    <a:pt x="1332546" y="56810"/>
                    <a:pt x="1345004" y="86887"/>
                    <a:pt x="1345004" y="118248"/>
                  </a:cubicBezTo>
                  <a:lnTo>
                    <a:pt x="1345004" y="1407025"/>
                  </a:lnTo>
                  <a:cubicBezTo>
                    <a:pt x="1345004" y="1438386"/>
                    <a:pt x="1332546" y="1468463"/>
                    <a:pt x="1310370" y="1490639"/>
                  </a:cubicBezTo>
                  <a:cubicBezTo>
                    <a:pt x="1288194" y="1512815"/>
                    <a:pt x="1258118" y="1525273"/>
                    <a:pt x="1226756" y="1525273"/>
                  </a:cubicBezTo>
                  <a:lnTo>
                    <a:pt x="118248" y="1525273"/>
                  </a:lnTo>
                  <a:cubicBezTo>
                    <a:pt x="86887" y="1525273"/>
                    <a:pt x="56810" y="1512815"/>
                    <a:pt x="34634" y="1490639"/>
                  </a:cubicBezTo>
                  <a:cubicBezTo>
                    <a:pt x="12458" y="1468463"/>
                    <a:pt x="0" y="1438386"/>
                    <a:pt x="0" y="1407025"/>
                  </a:cubicBezTo>
                  <a:lnTo>
                    <a:pt x="0" y="118248"/>
                  </a:lnTo>
                  <a:cubicBezTo>
                    <a:pt x="0" y="86887"/>
                    <a:pt x="12458" y="56810"/>
                    <a:pt x="34634" y="34634"/>
                  </a:cubicBezTo>
                  <a:cubicBezTo>
                    <a:pt x="56810" y="12458"/>
                    <a:pt x="86887" y="0"/>
                    <a:pt x="118248" y="0"/>
                  </a:cubicBezTo>
                  <a:close/>
                </a:path>
              </a:pathLst>
            </a:custGeom>
            <a:solidFill>
              <a:srgbClr val="000000"/>
            </a:solidFill>
            <a:ln cap="rnd">
              <a:noFill/>
              <a:prstDash val="solid"/>
              <a:round/>
            </a:ln>
          </p:spPr>
        </p:sp>
        <p:sp>
          <p:nvSpPr>
            <p:cNvPr name="TextBox 7" id="7"/>
            <p:cNvSpPr txBox="true"/>
            <p:nvPr/>
          </p:nvSpPr>
          <p:spPr>
            <a:xfrm>
              <a:off x="0" y="-47625"/>
              <a:ext cx="1345004" cy="1572898"/>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2152487" y="3467030"/>
            <a:ext cx="5106813" cy="5791270"/>
            <a:chOff x="0" y="0"/>
            <a:chExt cx="1345004" cy="1525273"/>
          </a:xfrm>
        </p:grpSpPr>
        <p:sp>
          <p:nvSpPr>
            <p:cNvPr name="Freeform 9" id="9"/>
            <p:cNvSpPr/>
            <p:nvPr/>
          </p:nvSpPr>
          <p:spPr>
            <a:xfrm flipH="false" flipV="false" rot="0">
              <a:off x="0" y="0"/>
              <a:ext cx="1345004" cy="1525273"/>
            </a:xfrm>
            <a:custGeom>
              <a:avLst/>
              <a:gdLst/>
              <a:ahLst/>
              <a:cxnLst/>
              <a:rect r="r" b="b" t="t" l="l"/>
              <a:pathLst>
                <a:path h="1525273" w="1345004">
                  <a:moveTo>
                    <a:pt x="118248" y="0"/>
                  </a:moveTo>
                  <a:lnTo>
                    <a:pt x="1226756" y="0"/>
                  </a:lnTo>
                  <a:cubicBezTo>
                    <a:pt x="1258118" y="0"/>
                    <a:pt x="1288194" y="12458"/>
                    <a:pt x="1310370" y="34634"/>
                  </a:cubicBezTo>
                  <a:cubicBezTo>
                    <a:pt x="1332546" y="56810"/>
                    <a:pt x="1345004" y="86887"/>
                    <a:pt x="1345004" y="118248"/>
                  </a:cubicBezTo>
                  <a:lnTo>
                    <a:pt x="1345004" y="1407025"/>
                  </a:lnTo>
                  <a:cubicBezTo>
                    <a:pt x="1345004" y="1438386"/>
                    <a:pt x="1332546" y="1468463"/>
                    <a:pt x="1310370" y="1490639"/>
                  </a:cubicBezTo>
                  <a:cubicBezTo>
                    <a:pt x="1288194" y="1512815"/>
                    <a:pt x="1258118" y="1525273"/>
                    <a:pt x="1226756" y="1525273"/>
                  </a:cubicBezTo>
                  <a:lnTo>
                    <a:pt x="118248" y="1525273"/>
                  </a:lnTo>
                  <a:cubicBezTo>
                    <a:pt x="86887" y="1525273"/>
                    <a:pt x="56810" y="1512815"/>
                    <a:pt x="34634" y="1490639"/>
                  </a:cubicBezTo>
                  <a:cubicBezTo>
                    <a:pt x="12458" y="1468463"/>
                    <a:pt x="0" y="1438386"/>
                    <a:pt x="0" y="1407025"/>
                  </a:cubicBezTo>
                  <a:lnTo>
                    <a:pt x="0" y="118248"/>
                  </a:lnTo>
                  <a:cubicBezTo>
                    <a:pt x="0" y="86887"/>
                    <a:pt x="12458" y="56810"/>
                    <a:pt x="34634" y="34634"/>
                  </a:cubicBezTo>
                  <a:cubicBezTo>
                    <a:pt x="56810" y="12458"/>
                    <a:pt x="86887" y="0"/>
                    <a:pt x="118248" y="0"/>
                  </a:cubicBezTo>
                  <a:close/>
                </a:path>
              </a:pathLst>
            </a:custGeom>
            <a:solidFill>
              <a:srgbClr val="000000"/>
            </a:solidFill>
            <a:ln cap="rnd">
              <a:noFill/>
              <a:prstDash val="solid"/>
              <a:round/>
            </a:ln>
          </p:spPr>
        </p:sp>
        <p:sp>
          <p:nvSpPr>
            <p:cNvPr name="TextBox 10" id="10"/>
            <p:cNvSpPr txBox="true"/>
            <p:nvPr/>
          </p:nvSpPr>
          <p:spPr>
            <a:xfrm>
              <a:off x="0" y="-47625"/>
              <a:ext cx="1345004" cy="1572898"/>
            </a:xfrm>
            <a:prstGeom prst="rect">
              <a:avLst/>
            </a:prstGeom>
          </p:spPr>
          <p:txBody>
            <a:bodyPr anchor="ctr" rtlCol="false" tIns="50800" lIns="50800" bIns="50800" rIns="50800"/>
            <a:lstStyle/>
            <a:p>
              <a:pPr algn="ctr">
                <a:lnSpc>
                  <a:spcPts val="3499"/>
                </a:lnSpc>
              </a:pPr>
            </a:p>
          </p:txBody>
        </p:sp>
      </p:grpSp>
      <p:sp>
        <p:nvSpPr>
          <p:cNvPr name="AutoShape 11" id="11"/>
          <p:cNvSpPr/>
          <p:nvPr/>
        </p:nvSpPr>
        <p:spPr>
          <a:xfrm>
            <a:off x="12152487" y="7555887"/>
            <a:ext cx="5106813" cy="0"/>
          </a:xfrm>
          <a:prstGeom prst="line">
            <a:avLst/>
          </a:prstGeom>
          <a:ln cap="flat" w="9525">
            <a:solidFill>
              <a:srgbClr val="FFFFFF">
                <a:alpha val="33725"/>
              </a:srgbClr>
            </a:solidFill>
            <a:prstDash val="sysDot"/>
            <a:headEnd type="none" len="sm" w="sm"/>
            <a:tailEnd type="none" len="sm" w="sm"/>
          </a:ln>
        </p:spPr>
      </p:sp>
      <p:sp>
        <p:nvSpPr>
          <p:cNvPr name="Freeform 12" id="12"/>
          <p:cNvSpPr/>
          <p:nvPr/>
        </p:nvSpPr>
        <p:spPr>
          <a:xfrm flipH="false" flipV="false" rot="0">
            <a:off x="13411858" y="4440332"/>
            <a:ext cx="2588071" cy="2564543"/>
          </a:xfrm>
          <a:custGeom>
            <a:avLst/>
            <a:gdLst/>
            <a:ahLst/>
            <a:cxnLst/>
            <a:rect r="r" b="b" t="t" l="l"/>
            <a:pathLst>
              <a:path h="2564543" w="2588071">
                <a:moveTo>
                  <a:pt x="0" y="0"/>
                </a:moveTo>
                <a:lnTo>
                  <a:pt x="2588071" y="0"/>
                </a:lnTo>
                <a:lnTo>
                  <a:pt x="2588071" y="2564543"/>
                </a:lnTo>
                <a:lnTo>
                  <a:pt x="0" y="25645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3183433" y="4440332"/>
            <a:ext cx="797346" cy="534461"/>
          </a:xfrm>
          <a:custGeom>
            <a:avLst/>
            <a:gdLst/>
            <a:ahLst/>
            <a:cxnLst/>
            <a:rect r="r" b="b" t="t" l="l"/>
            <a:pathLst>
              <a:path h="534461" w="797346">
                <a:moveTo>
                  <a:pt x="0" y="0"/>
                </a:moveTo>
                <a:lnTo>
                  <a:pt x="797347" y="0"/>
                </a:lnTo>
                <a:lnTo>
                  <a:pt x="797347" y="534461"/>
                </a:lnTo>
                <a:lnTo>
                  <a:pt x="0" y="534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57150" cap="sq">
            <a:solidFill>
              <a:srgbClr val="FFFFFF"/>
            </a:solidFill>
            <a:prstDash val="solid"/>
            <a:miter/>
          </a:ln>
        </p:spPr>
      </p:sp>
      <p:sp>
        <p:nvSpPr>
          <p:cNvPr name="Freeform 14" id="14"/>
          <p:cNvSpPr/>
          <p:nvPr/>
        </p:nvSpPr>
        <p:spPr>
          <a:xfrm flipH="false" flipV="false" rot="0">
            <a:off x="3183433" y="4974793"/>
            <a:ext cx="797346" cy="534461"/>
          </a:xfrm>
          <a:custGeom>
            <a:avLst/>
            <a:gdLst/>
            <a:ahLst/>
            <a:cxnLst/>
            <a:rect r="r" b="b" t="t" l="l"/>
            <a:pathLst>
              <a:path h="534461" w="797346">
                <a:moveTo>
                  <a:pt x="0" y="0"/>
                </a:moveTo>
                <a:lnTo>
                  <a:pt x="797347" y="0"/>
                </a:lnTo>
                <a:lnTo>
                  <a:pt x="797347" y="534461"/>
                </a:lnTo>
                <a:lnTo>
                  <a:pt x="0" y="534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57150" cap="sq">
            <a:solidFill>
              <a:srgbClr val="FFFFFF"/>
            </a:solidFill>
            <a:prstDash val="solid"/>
            <a:miter/>
          </a:ln>
        </p:spPr>
      </p:sp>
      <p:sp>
        <p:nvSpPr>
          <p:cNvPr name="Freeform 15" id="15"/>
          <p:cNvSpPr/>
          <p:nvPr/>
        </p:nvSpPr>
        <p:spPr>
          <a:xfrm flipH="false" flipV="false" rot="0">
            <a:off x="3183433" y="5509254"/>
            <a:ext cx="797346" cy="534461"/>
          </a:xfrm>
          <a:custGeom>
            <a:avLst/>
            <a:gdLst/>
            <a:ahLst/>
            <a:cxnLst/>
            <a:rect r="r" b="b" t="t" l="l"/>
            <a:pathLst>
              <a:path h="534461" w="797346">
                <a:moveTo>
                  <a:pt x="0" y="0"/>
                </a:moveTo>
                <a:lnTo>
                  <a:pt x="797347" y="0"/>
                </a:lnTo>
                <a:lnTo>
                  <a:pt x="797347" y="534461"/>
                </a:lnTo>
                <a:lnTo>
                  <a:pt x="0" y="534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57150" cap="sq">
            <a:solidFill>
              <a:srgbClr val="FFFFFF"/>
            </a:solidFill>
            <a:prstDash val="solid"/>
            <a:miter/>
          </a:ln>
        </p:spPr>
      </p:sp>
      <p:sp>
        <p:nvSpPr>
          <p:cNvPr name="Freeform 16" id="16"/>
          <p:cNvSpPr/>
          <p:nvPr/>
        </p:nvSpPr>
        <p:spPr>
          <a:xfrm flipH="false" flipV="false" rot="0">
            <a:off x="3183433" y="6045698"/>
            <a:ext cx="797346" cy="534461"/>
          </a:xfrm>
          <a:custGeom>
            <a:avLst/>
            <a:gdLst/>
            <a:ahLst/>
            <a:cxnLst/>
            <a:rect r="r" b="b" t="t" l="l"/>
            <a:pathLst>
              <a:path h="534461" w="797346">
                <a:moveTo>
                  <a:pt x="0" y="0"/>
                </a:moveTo>
                <a:lnTo>
                  <a:pt x="797347" y="0"/>
                </a:lnTo>
                <a:lnTo>
                  <a:pt x="797347" y="534461"/>
                </a:lnTo>
                <a:lnTo>
                  <a:pt x="0" y="534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57150" cap="sq">
            <a:solidFill>
              <a:srgbClr val="FFFFFF"/>
            </a:solidFill>
            <a:prstDash val="solid"/>
            <a:miter/>
          </a:ln>
        </p:spPr>
      </p:sp>
      <p:sp>
        <p:nvSpPr>
          <p:cNvPr name="Freeform 17" id="17"/>
          <p:cNvSpPr/>
          <p:nvPr/>
        </p:nvSpPr>
        <p:spPr>
          <a:xfrm flipH="false" flipV="false" rot="0">
            <a:off x="8600673" y="5143500"/>
            <a:ext cx="1086655" cy="728385"/>
          </a:xfrm>
          <a:custGeom>
            <a:avLst/>
            <a:gdLst/>
            <a:ahLst/>
            <a:cxnLst/>
            <a:rect r="r" b="b" t="t" l="l"/>
            <a:pathLst>
              <a:path h="728385" w="1086655">
                <a:moveTo>
                  <a:pt x="0" y="0"/>
                </a:moveTo>
                <a:lnTo>
                  <a:pt x="1086654" y="0"/>
                </a:lnTo>
                <a:lnTo>
                  <a:pt x="1086654" y="728385"/>
                </a:lnTo>
                <a:lnTo>
                  <a:pt x="0" y="7283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57150" cap="sq">
            <a:solidFill>
              <a:srgbClr val="FFFFFF"/>
            </a:solidFill>
            <a:prstDash val="solid"/>
            <a:miter/>
          </a:ln>
        </p:spPr>
      </p:sp>
      <p:sp>
        <p:nvSpPr>
          <p:cNvPr name="AutoShape 18" id="18"/>
          <p:cNvSpPr/>
          <p:nvPr/>
        </p:nvSpPr>
        <p:spPr>
          <a:xfrm rot="0">
            <a:off x="0" y="-1463844"/>
            <a:ext cx="18288000" cy="4245074"/>
          </a:xfrm>
          <a:prstGeom prst="rect">
            <a:avLst/>
          </a:prstGeom>
          <a:solidFill>
            <a:srgbClr val="F4A100"/>
          </a:solidFill>
        </p:spPr>
      </p:sp>
      <p:sp>
        <p:nvSpPr>
          <p:cNvPr name="AutoShape 19" id="19"/>
          <p:cNvSpPr/>
          <p:nvPr/>
        </p:nvSpPr>
        <p:spPr>
          <a:xfrm rot="0">
            <a:off x="0" y="-1229735"/>
            <a:ext cx="18288000" cy="4163365"/>
          </a:xfrm>
          <a:prstGeom prst="rect">
            <a:avLst/>
          </a:prstGeom>
          <a:solidFill>
            <a:srgbClr val="000000"/>
          </a:solidFill>
        </p:spPr>
      </p:sp>
      <p:sp>
        <p:nvSpPr>
          <p:cNvPr name="AutoShape 20" id="20"/>
          <p:cNvSpPr/>
          <p:nvPr/>
        </p:nvSpPr>
        <p:spPr>
          <a:xfrm rot="0">
            <a:off x="16890139" y="-1039235"/>
            <a:ext cx="1397861" cy="1387788"/>
          </a:xfrm>
          <a:prstGeom prst="rect">
            <a:avLst/>
          </a:prstGeom>
          <a:solidFill>
            <a:srgbClr val="FADB7A"/>
          </a:solidFill>
        </p:spPr>
      </p:sp>
      <p:sp>
        <p:nvSpPr>
          <p:cNvPr name="AutoShape 21" id="21"/>
          <p:cNvSpPr/>
          <p:nvPr/>
        </p:nvSpPr>
        <p:spPr>
          <a:xfrm rot="0">
            <a:off x="16890139" y="1736342"/>
            <a:ext cx="1397861" cy="1387788"/>
          </a:xfrm>
          <a:prstGeom prst="rect">
            <a:avLst/>
          </a:prstGeom>
          <a:solidFill>
            <a:srgbClr val="F4A100"/>
          </a:solidFill>
        </p:spPr>
      </p:sp>
      <p:sp>
        <p:nvSpPr>
          <p:cNvPr name="AutoShape 22" id="22"/>
          <p:cNvSpPr/>
          <p:nvPr/>
        </p:nvSpPr>
        <p:spPr>
          <a:xfrm rot="0">
            <a:off x="15492278" y="348553"/>
            <a:ext cx="1397861" cy="1387788"/>
          </a:xfrm>
          <a:prstGeom prst="rect">
            <a:avLst/>
          </a:prstGeom>
          <a:solidFill>
            <a:srgbClr val="EFC136"/>
          </a:solidFill>
        </p:spPr>
      </p:sp>
      <p:sp>
        <p:nvSpPr>
          <p:cNvPr name="TextBox 23" id="23"/>
          <p:cNvSpPr txBox="true"/>
          <p:nvPr/>
        </p:nvSpPr>
        <p:spPr>
          <a:xfrm rot="0">
            <a:off x="3870820" y="701610"/>
            <a:ext cx="10546360" cy="1108070"/>
          </a:xfrm>
          <a:prstGeom prst="rect">
            <a:avLst/>
          </a:prstGeom>
        </p:spPr>
        <p:txBody>
          <a:bodyPr anchor="t" rtlCol="false" tIns="0" lIns="0" bIns="0" rIns="0">
            <a:spAutoFit/>
          </a:bodyPr>
          <a:lstStyle/>
          <a:p>
            <a:pPr algn="ctr" marL="0" indent="0" lvl="0">
              <a:lnSpc>
                <a:spcPts val="8450"/>
              </a:lnSpc>
            </a:pPr>
            <a:r>
              <a:rPr lang="en-US" sz="6500">
                <a:solidFill>
                  <a:srgbClr val="FFFFFF"/>
                </a:solidFill>
                <a:latin typeface="Poppins Bold"/>
              </a:rPr>
              <a:t>Estrutura de um Arquivo</a:t>
            </a:r>
          </a:p>
        </p:txBody>
      </p:sp>
      <p:grpSp>
        <p:nvGrpSpPr>
          <p:cNvPr name="Group 24" id="24"/>
          <p:cNvGrpSpPr/>
          <p:nvPr/>
        </p:nvGrpSpPr>
        <p:grpSpPr>
          <a:xfrm rot="0">
            <a:off x="1642130" y="7139864"/>
            <a:ext cx="3881663" cy="986766"/>
            <a:chOff x="0" y="0"/>
            <a:chExt cx="5175551" cy="1315688"/>
          </a:xfrm>
        </p:grpSpPr>
        <p:sp>
          <p:nvSpPr>
            <p:cNvPr name="TextBox 25" id="25"/>
            <p:cNvSpPr txBox="true"/>
            <p:nvPr/>
          </p:nvSpPr>
          <p:spPr>
            <a:xfrm rot="0">
              <a:off x="0" y="706088"/>
              <a:ext cx="5175551" cy="6096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FFFFFF"/>
                  </a:solidFill>
                  <a:latin typeface="Nourd Bold"/>
                </a:rPr>
                <a:t>Sequência de Bytes</a:t>
              </a:r>
            </a:p>
          </p:txBody>
        </p:sp>
        <p:sp>
          <p:nvSpPr>
            <p:cNvPr name="TextBox 26" id="26"/>
            <p:cNvSpPr txBox="true"/>
            <p:nvPr/>
          </p:nvSpPr>
          <p:spPr>
            <a:xfrm rot="0">
              <a:off x="0" y="-66675"/>
              <a:ext cx="5175551" cy="632249"/>
            </a:xfrm>
            <a:prstGeom prst="rect">
              <a:avLst/>
            </a:prstGeom>
          </p:spPr>
          <p:txBody>
            <a:bodyPr anchor="t" rtlCol="false" tIns="0" lIns="0" bIns="0" rIns="0">
              <a:spAutoFit/>
            </a:bodyPr>
            <a:lstStyle/>
            <a:p>
              <a:pPr algn="ctr">
                <a:lnSpc>
                  <a:spcPts val="3919"/>
                </a:lnSpc>
              </a:pPr>
              <a:r>
                <a:rPr lang="en-US" sz="2799">
                  <a:solidFill>
                    <a:srgbClr val="FFFFFF"/>
                  </a:solidFill>
                  <a:latin typeface="Rubik"/>
                </a:rPr>
                <a:t>Tipo A</a:t>
              </a:r>
            </a:p>
          </p:txBody>
        </p:sp>
      </p:grpSp>
      <p:grpSp>
        <p:nvGrpSpPr>
          <p:cNvPr name="Group 27" id="27"/>
          <p:cNvGrpSpPr/>
          <p:nvPr/>
        </p:nvGrpSpPr>
        <p:grpSpPr>
          <a:xfrm rot="0">
            <a:off x="7203168" y="7139864"/>
            <a:ext cx="3881663" cy="1443966"/>
            <a:chOff x="0" y="0"/>
            <a:chExt cx="5175551" cy="1925288"/>
          </a:xfrm>
        </p:grpSpPr>
        <p:sp>
          <p:nvSpPr>
            <p:cNvPr name="TextBox 28" id="28"/>
            <p:cNvSpPr txBox="true"/>
            <p:nvPr/>
          </p:nvSpPr>
          <p:spPr>
            <a:xfrm rot="0">
              <a:off x="0" y="706088"/>
              <a:ext cx="5175551" cy="12192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FFFFFF"/>
                  </a:solidFill>
                  <a:latin typeface="Nourd Bold"/>
                </a:rPr>
                <a:t>Sequência de Registros</a:t>
              </a:r>
            </a:p>
          </p:txBody>
        </p:sp>
        <p:sp>
          <p:nvSpPr>
            <p:cNvPr name="TextBox 29" id="29"/>
            <p:cNvSpPr txBox="true"/>
            <p:nvPr/>
          </p:nvSpPr>
          <p:spPr>
            <a:xfrm rot="0">
              <a:off x="0" y="-66675"/>
              <a:ext cx="5175551" cy="632249"/>
            </a:xfrm>
            <a:prstGeom prst="rect">
              <a:avLst/>
            </a:prstGeom>
          </p:spPr>
          <p:txBody>
            <a:bodyPr anchor="t" rtlCol="false" tIns="0" lIns="0" bIns="0" rIns="0">
              <a:spAutoFit/>
            </a:bodyPr>
            <a:lstStyle/>
            <a:p>
              <a:pPr algn="ctr">
                <a:lnSpc>
                  <a:spcPts val="3919"/>
                </a:lnSpc>
              </a:pPr>
              <a:r>
                <a:rPr lang="en-US" sz="2799">
                  <a:solidFill>
                    <a:srgbClr val="FFFFFF"/>
                  </a:solidFill>
                  <a:latin typeface="Rubik"/>
                </a:rPr>
                <a:t>Tipo B</a:t>
              </a:r>
            </a:p>
          </p:txBody>
        </p:sp>
      </p:grpSp>
      <p:grpSp>
        <p:nvGrpSpPr>
          <p:cNvPr name="Group 30" id="30"/>
          <p:cNvGrpSpPr/>
          <p:nvPr/>
        </p:nvGrpSpPr>
        <p:grpSpPr>
          <a:xfrm rot="0">
            <a:off x="12764207" y="7368464"/>
            <a:ext cx="3881663" cy="986766"/>
            <a:chOff x="0" y="0"/>
            <a:chExt cx="5175551" cy="1315688"/>
          </a:xfrm>
        </p:grpSpPr>
        <p:sp>
          <p:nvSpPr>
            <p:cNvPr name="TextBox 31" id="31"/>
            <p:cNvSpPr txBox="true"/>
            <p:nvPr/>
          </p:nvSpPr>
          <p:spPr>
            <a:xfrm rot="0">
              <a:off x="0" y="706088"/>
              <a:ext cx="5175551" cy="6096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FFFFFF"/>
                  </a:solidFill>
                  <a:latin typeface="Nourd Bold"/>
                </a:rPr>
                <a:t>Árvores</a:t>
              </a:r>
            </a:p>
          </p:txBody>
        </p:sp>
        <p:sp>
          <p:nvSpPr>
            <p:cNvPr name="TextBox 32" id="32"/>
            <p:cNvSpPr txBox="true"/>
            <p:nvPr/>
          </p:nvSpPr>
          <p:spPr>
            <a:xfrm rot="0">
              <a:off x="0" y="-66675"/>
              <a:ext cx="5175551" cy="632249"/>
            </a:xfrm>
            <a:prstGeom prst="rect">
              <a:avLst/>
            </a:prstGeom>
          </p:spPr>
          <p:txBody>
            <a:bodyPr anchor="t" rtlCol="false" tIns="0" lIns="0" bIns="0" rIns="0">
              <a:spAutoFit/>
            </a:bodyPr>
            <a:lstStyle/>
            <a:p>
              <a:pPr algn="ctr">
                <a:lnSpc>
                  <a:spcPts val="3919"/>
                </a:lnSpc>
              </a:pPr>
              <a:r>
                <a:rPr lang="en-US" sz="2799">
                  <a:solidFill>
                    <a:srgbClr val="FFFFFF"/>
                  </a:solidFill>
                  <a:latin typeface="Rubik"/>
                </a:rPr>
                <a:t>Tipo C</a:t>
              </a:r>
            </a:p>
          </p:txBody>
        </p:sp>
      </p:grpSp>
      <p:sp>
        <p:nvSpPr>
          <p:cNvPr name="Freeform 33" id="33"/>
          <p:cNvSpPr/>
          <p:nvPr/>
        </p:nvSpPr>
        <p:spPr>
          <a:xfrm flipH="false" flipV="false" rot="0">
            <a:off x="8600673" y="5851775"/>
            <a:ext cx="1086655" cy="728385"/>
          </a:xfrm>
          <a:custGeom>
            <a:avLst/>
            <a:gdLst/>
            <a:ahLst/>
            <a:cxnLst/>
            <a:rect r="r" b="b" t="t" l="l"/>
            <a:pathLst>
              <a:path h="728385" w="1086655">
                <a:moveTo>
                  <a:pt x="0" y="0"/>
                </a:moveTo>
                <a:lnTo>
                  <a:pt x="1086654" y="0"/>
                </a:lnTo>
                <a:lnTo>
                  <a:pt x="1086654" y="728384"/>
                </a:lnTo>
                <a:lnTo>
                  <a:pt x="0" y="7283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57150" cap="sq">
            <a:solidFill>
              <a:srgbClr val="FFFFFF"/>
            </a:solidFill>
            <a:prstDash val="solid"/>
            <a:miter/>
          </a:ln>
        </p:spPr>
      </p:sp>
      <p:sp>
        <p:nvSpPr>
          <p:cNvPr name="Freeform 34" id="34"/>
          <p:cNvSpPr/>
          <p:nvPr/>
        </p:nvSpPr>
        <p:spPr>
          <a:xfrm flipH="false" flipV="false" rot="0">
            <a:off x="8600673" y="4440332"/>
            <a:ext cx="1086655" cy="728385"/>
          </a:xfrm>
          <a:custGeom>
            <a:avLst/>
            <a:gdLst/>
            <a:ahLst/>
            <a:cxnLst/>
            <a:rect r="r" b="b" t="t" l="l"/>
            <a:pathLst>
              <a:path h="728385" w="1086655">
                <a:moveTo>
                  <a:pt x="0" y="0"/>
                </a:moveTo>
                <a:lnTo>
                  <a:pt x="1086654" y="0"/>
                </a:lnTo>
                <a:lnTo>
                  <a:pt x="1086654" y="728385"/>
                </a:lnTo>
                <a:lnTo>
                  <a:pt x="0" y="7283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57150" cap="sq">
            <a:solidFill>
              <a:srgbClr val="FFFFFF"/>
            </a:solidFill>
            <a:prstDash val="solid"/>
            <a:miter/>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A100"/>
        </a:solidFill>
      </p:bgPr>
    </p:bg>
    <p:spTree>
      <p:nvGrpSpPr>
        <p:cNvPr id="1" name=""/>
        <p:cNvGrpSpPr/>
        <p:nvPr/>
      </p:nvGrpSpPr>
      <p:grpSpPr>
        <a:xfrm>
          <a:off x="0" y="0"/>
          <a:ext cx="0" cy="0"/>
          <a:chOff x="0" y="0"/>
          <a:chExt cx="0" cy="0"/>
        </a:xfrm>
      </p:grpSpPr>
      <p:sp>
        <p:nvSpPr>
          <p:cNvPr name="AutoShape 2" id="2"/>
          <p:cNvSpPr/>
          <p:nvPr/>
        </p:nvSpPr>
        <p:spPr>
          <a:xfrm rot="0">
            <a:off x="0" y="-1052982"/>
            <a:ext cx="18288000" cy="4163365"/>
          </a:xfrm>
          <a:prstGeom prst="rect">
            <a:avLst/>
          </a:prstGeom>
          <a:solidFill>
            <a:srgbClr val="000000"/>
          </a:solidFill>
        </p:spPr>
      </p:sp>
      <p:sp>
        <p:nvSpPr>
          <p:cNvPr name="AutoShape 3" id="3"/>
          <p:cNvSpPr/>
          <p:nvPr/>
        </p:nvSpPr>
        <p:spPr>
          <a:xfrm rot="0">
            <a:off x="16890139" y="-1025376"/>
            <a:ext cx="1397861" cy="1387788"/>
          </a:xfrm>
          <a:prstGeom prst="rect">
            <a:avLst/>
          </a:prstGeom>
          <a:solidFill>
            <a:srgbClr val="FADB7A"/>
          </a:solidFill>
        </p:spPr>
      </p:sp>
      <p:sp>
        <p:nvSpPr>
          <p:cNvPr name="AutoShape 4" id="4"/>
          <p:cNvSpPr/>
          <p:nvPr/>
        </p:nvSpPr>
        <p:spPr>
          <a:xfrm rot="0">
            <a:off x="16890139" y="1750201"/>
            <a:ext cx="1397861" cy="1387788"/>
          </a:xfrm>
          <a:prstGeom prst="rect">
            <a:avLst/>
          </a:prstGeom>
          <a:solidFill>
            <a:srgbClr val="F4A100"/>
          </a:solidFill>
        </p:spPr>
      </p:sp>
      <p:sp>
        <p:nvSpPr>
          <p:cNvPr name="AutoShape 5" id="5"/>
          <p:cNvSpPr/>
          <p:nvPr/>
        </p:nvSpPr>
        <p:spPr>
          <a:xfrm rot="0">
            <a:off x="15492278" y="362413"/>
            <a:ext cx="1397861" cy="1387788"/>
          </a:xfrm>
          <a:prstGeom prst="rect">
            <a:avLst/>
          </a:prstGeom>
          <a:solidFill>
            <a:srgbClr val="EFC136"/>
          </a:solidFill>
        </p:spPr>
      </p:sp>
      <p:sp>
        <p:nvSpPr>
          <p:cNvPr name="AutoShape 6" id="6"/>
          <p:cNvSpPr/>
          <p:nvPr/>
        </p:nvSpPr>
        <p:spPr>
          <a:xfrm rot="0">
            <a:off x="14094417" y="1750201"/>
            <a:ext cx="1397861" cy="1387788"/>
          </a:xfrm>
          <a:prstGeom prst="rect">
            <a:avLst/>
          </a:prstGeom>
          <a:solidFill>
            <a:srgbClr val="F4A100"/>
          </a:solidFill>
        </p:spPr>
      </p:sp>
      <p:sp>
        <p:nvSpPr>
          <p:cNvPr name="Freeform 7" id="7"/>
          <p:cNvSpPr/>
          <p:nvPr/>
        </p:nvSpPr>
        <p:spPr>
          <a:xfrm flipH="false" flipV="false" rot="0">
            <a:off x="1502733" y="4004077"/>
            <a:ext cx="1960736" cy="1314281"/>
          </a:xfrm>
          <a:custGeom>
            <a:avLst/>
            <a:gdLst/>
            <a:ahLst/>
            <a:cxnLst/>
            <a:rect r="r" b="b" t="t" l="l"/>
            <a:pathLst>
              <a:path h="1314281" w="1960736">
                <a:moveTo>
                  <a:pt x="0" y="0"/>
                </a:moveTo>
                <a:lnTo>
                  <a:pt x="1960736" y="0"/>
                </a:lnTo>
                <a:lnTo>
                  <a:pt x="1960736" y="1314281"/>
                </a:lnTo>
                <a:lnTo>
                  <a:pt x="0" y="1314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57150" cap="sq">
            <a:solidFill>
              <a:srgbClr val="000000"/>
            </a:solidFill>
            <a:prstDash val="solid"/>
            <a:miter/>
          </a:ln>
        </p:spPr>
      </p:sp>
      <p:sp>
        <p:nvSpPr>
          <p:cNvPr name="Freeform 8" id="8"/>
          <p:cNvSpPr/>
          <p:nvPr/>
        </p:nvSpPr>
        <p:spPr>
          <a:xfrm flipH="false" flipV="false" rot="0">
            <a:off x="1502733" y="5318358"/>
            <a:ext cx="1960736" cy="1314281"/>
          </a:xfrm>
          <a:custGeom>
            <a:avLst/>
            <a:gdLst/>
            <a:ahLst/>
            <a:cxnLst/>
            <a:rect r="r" b="b" t="t" l="l"/>
            <a:pathLst>
              <a:path h="1314281" w="1960736">
                <a:moveTo>
                  <a:pt x="0" y="0"/>
                </a:moveTo>
                <a:lnTo>
                  <a:pt x="1960736" y="0"/>
                </a:lnTo>
                <a:lnTo>
                  <a:pt x="1960736" y="1314281"/>
                </a:lnTo>
                <a:lnTo>
                  <a:pt x="0" y="1314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57150" cap="sq">
            <a:solidFill>
              <a:srgbClr val="000000"/>
            </a:solidFill>
            <a:prstDash val="solid"/>
            <a:miter/>
          </a:ln>
        </p:spPr>
      </p:sp>
      <p:sp>
        <p:nvSpPr>
          <p:cNvPr name="Freeform 9" id="9"/>
          <p:cNvSpPr/>
          <p:nvPr/>
        </p:nvSpPr>
        <p:spPr>
          <a:xfrm flipH="false" flipV="false" rot="0">
            <a:off x="1502733" y="6632639"/>
            <a:ext cx="1960736" cy="1314281"/>
          </a:xfrm>
          <a:custGeom>
            <a:avLst/>
            <a:gdLst/>
            <a:ahLst/>
            <a:cxnLst/>
            <a:rect r="r" b="b" t="t" l="l"/>
            <a:pathLst>
              <a:path h="1314281" w="1960736">
                <a:moveTo>
                  <a:pt x="0" y="0"/>
                </a:moveTo>
                <a:lnTo>
                  <a:pt x="1960736" y="0"/>
                </a:lnTo>
                <a:lnTo>
                  <a:pt x="1960736" y="1314280"/>
                </a:lnTo>
                <a:lnTo>
                  <a:pt x="0" y="13142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57150" cap="sq">
            <a:solidFill>
              <a:srgbClr val="000000"/>
            </a:solidFill>
            <a:prstDash val="solid"/>
            <a:miter/>
          </a:ln>
        </p:spPr>
      </p:sp>
      <p:sp>
        <p:nvSpPr>
          <p:cNvPr name="Freeform 10" id="10"/>
          <p:cNvSpPr/>
          <p:nvPr/>
        </p:nvSpPr>
        <p:spPr>
          <a:xfrm flipH="false" flipV="false" rot="0">
            <a:off x="1502733" y="7951797"/>
            <a:ext cx="1960736" cy="1314281"/>
          </a:xfrm>
          <a:custGeom>
            <a:avLst/>
            <a:gdLst/>
            <a:ahLst/>
            <a:cxnLst/>
            <a:rect r="r" b="b" t="t" l="l"/>
            <a:pathLst>
              <a:path h="1314281" w="1960736">
                <a:moveTo>
                  <a:pt x="0" y="0"/>
                </a:moveTo>
                <a:lnTo>
                  <a:pt x="1960736" y="0"/>
                </a:lnTo>
                <a:lnTo>
                  <a:pt x="1960736" y="1314280"/>
                </a:lnTo>
                <a:lnTo>
                  <a:pt x="0" y="13142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57150" cap="sq">
            <a:solidFill>
              <a:srgbClr val="000000"/>
            </a:solidFill>
            <a:prstDash val="solid"/>
            <a:miter/>
          </a:ln>
        </p:spPr>
      </p:sp>
      <p:sp>
        <p:nvSpPr>
          <p:cNvPr name="Freeform 11" id="11"/>
          <p:cNvSpPr/>
          <p:nvPr/>
        </p:nvSpPr>
        <p:spPr>
          <a:xfrm flipH="false" flipV="false" rot="10715426">
            <a:off x="3468518" y="4213380"/>
            <a:ext cx="1519347" cy="429216"/>
          </a:xfrm>
          <a:custGeom>
            <a:avLst/>
            <a:gdLst/>
            <a:ahLst/>
            <a:cxnLst/>
            <a:rect r="r" b="b" t="t" l="l"/>
            <a:pathLst>
              <a:path h="429216" w="1519347">
                <a:moveTo>
                  <a:pt x="0" y="0"/>
                </a:moveTo>
                <a:lnTo>
                  <a:pt x="1519347" y="0"/>
                </a:lnTo>
                <a:lnTo>
                  <a:pt x="1519347" y="429215"/>
                </a:lnTo>
                <a:lnTo>
                  <a:pt x="0" y="4292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3463469" y="999157"/>
            <a:ext cx="10237836" cy="1114425"/>
          </a:xfrm>
          <a:prstGeom prst="rect">
            <a:avLst/>
          </a:prstGeom>
        </p:spPr>
        <p:txBody>
          <a:bodyPr anchor="t" rtlCol="false" tIns="0" lIns="0" bIns="0" rIns="0">
            <a:spAutoFit/>
          </a:bodyPr>
          <a:lstStyle/>
          <a:p>
            <a:pPr marL="0" indent="0" lvl="0">
              <a:lnSpc>
                <a:spcPts val="8399"/>
              </a:lnSpc>
            </a:pPr>
            <a:r>
              <a:rPr lang="en-US" sz="6999" spc="-139">
                <a:solidFill>
                  <a:srgbClr val="FFFFFF"/>
                </a:solidFill>
                <a:latin typeface="Poppins Bold"/>
              </a:rPr>
              <a:t>Sequência de Bytes</a:t>
            </a:r>
          </a:p>
        </p:txBody>
      </p:sp>
      <p:sp>
        <p:nvSpPr>
          <p:cNvPr name="TextBox 13" id="13"/>
          <p:cNvSpPr txBox="true"/>
          <p:nvPr/>
        </p:nvSpPr>
        <p:spPr>
          <a:xfrm rot="0">
            <a:off x="6388081" y="3613004"/>
            <a:ext cx="9104197" cy="677370"/>
          </a:xfrm>
          <a:prstGeom prst="rect">
            <a:avLst/>
          </a:prstGeom>
        </p:spPr>
        <p:txBody>
          <a:bodyPr anchor="t" rtlCol="false" tIns="0" lIns="0" bIns="0" rIns="0">
            <a:spAutoFit/>
          </a:bodyPr>
          <a:lstStyle/>
          <a:p>
            <a:pPr>
              <a:lnSpc>
                <a:spcPts val="5278"/>
              </a:lnSpc>
            </a:pPr>
            <a:r>
              <a:rPr lang="en-US" sz="3770">
                <a:solidFill>
                  <a:srgbClr val="000000"/>
                </a:solidFill>
                <a:latin typeface="Poppins"/>
              </a:rPr>
              <a:t>S</a:t>
            </a:r>
            <a:r>
              <a:rPr lang="en-US" sz="3770">
                <a:solidFill>
                  <a:srgbClr val="000000"/>
                </a:solidFill>
                <a:latin typeface="Poppins"/>
              </a:rPr>
              <a:t>equência não estruturada de bytes</a:t>
            </a:r>
          </a:p>
        </p:txBody>
      </p:sp>
      <p:sp>
        <p:nvSpPr>
          <p:cNvPr name="TextBox 14" id="14"/>
          <p:cNvSpPr txBox="true"/>
          <p:nvPr/>
        </p:nvSpPr>
        <p:spPr>
          <a:xfrm rot="0">
            <a:off x="6388081" y="5012217"/>
            <a:ext cx="9104197" cy="4357697"/>
          </a:xfrm>
          <a:prstGeom prst="rect">
            <a:avLst/>
          </a:prstGeom>
        </p:spPr>
        <p:txBody>
          <a:bodyPr anchor="t" rtlCol="false" tIns="0" lIns="0" bIns="0" rIns="0">
            <a:spAutoFit/>
          </a:bodyPr>
          <a:lstStyle/>
          <a:p>
            <a:pPr algn="just">
              <a:lnSpc>
                <a:spcPts val="4901"/>
              </a:lnSpc>
            </a:pPr>
            <a:r>
              <a:rPr lang="en-US" sz="3770">
                <a:solidFill>
                  <a:srgbClr val="000000"/>
                </a:solidFill>
                <a:latin typeface="Poppins"/>
              </a:rPr>
              <a:t>Qualquer significado deve ser imposto pelos programa em nível de usuário</a:t>
            </a:r>
          </a:p>
          <a:p>
            <a:pPr algn="just">
              <a:lnSpc>
                <a:spcPts val="4901"/>
              </a:lnSpc>
            </a:pPr>
          </a:p>
          <a:p>
            <a:pPr algn="just">
              <a:lnSpc>
                <a:spcPts val="4901"/>
              </a:lnSpc>
            </a:pPr>
            <a:r>
              <a:rPr lang="en-US" sz="3770">
                <a:solidFill>
                  <a:srgbClr val="000000"/>
                </a:solidFill>
                <a:latin typeface="Poppins"/>
              </a:rPr>
              <a:t>Tanto o UNIX como o Windows 98 usam essa estratégia.</a:t>
            </a:r>
          </a:p>
          <a:p>
            <a:pPr algn="just">
              <a:lnSpc>
                <a:spcPts val="4901"/>
              </a:lnSpc>
            </a:pPr>
          </a:p>
        </p:txBody>
      </p:sp>
      <p:sp>
        <p:nvSpPr>
          <p:cNvPr name="TextBox 15" id="15"/>
          <p:cNvSpPr txBox="true"/>
          <p:nvPr/>
        </p:nvSpPr>
        <p:spPr>
          <a:xfrm rot="0">
            <a:off x="4399884" y="4699868"/>
            <a:ext cx="1186061" cy="618490"/>
          </a:xfrm>
          <a:prstGeom prst="rect">
            <a:avLst/>
          </a:prstGeom>
        </p:spPr>
        <p:txBody>
          <a:bodyPr anchor="t" rtlCol="false" tIns="0" lIns="0" bIns="0" rIns="0">
            <a:spAutoFit/>
          </a:bodyPr>
          <a:lstStyle/>
          <a:p>
            <a:pPr algn="ctr">
              <a:lnSpc>
                <a:spcPts val="4759"/>
              </a:lnSpc>
            </a:pPr>
            <a:r>
              <a:rPr lang="en-US" sz="3399">
                <a:solidFill>
                  <a:srgbClr val="000000"/>
                </a:solidFill>
                <a:latin typeface="Poppins"/>
              </a:rPr>
              <a:t>1 Byte</a:t>
            </a:r>
          </a:p>
        </p:txBody>
      </p:sp>
      <p:sp>
        <p:nvSpPr>
          <p:cNvPr name="Freeform 16" id="16"/>
          <p:cNvSpPr/>
          <p:nvPr/>
        </p:nvSpPr>
        <p:spPr>
          <a:xfrm flipH="false" flipV="false" rot="0">
            <a:off x="1502733" y="8601160"/>
            <a:ext cx="1960736" cy="1314281"/>
          </a:xfrm>
          <a:custGeom>
            <a:avLst/>
            <a:gdLst/>
            <a:ahLst/>
            <a:cxnLst/>
            <a:rect r="r" b="b" t="t" l="l"/>
            <a:pathLst>
              <a:path h="1314281" w="1960736">
                <a:moveTo>
                  <a:pt x="0" y="0"/>
                </a:moveTo>
                <a:lnTo>
                  <a:pt x="1960736" y="0"/>
                </a:lnTo>
                <a:lnTo>
                  <a:pt x="1960736" y="1314280"/>
                </a:lnTo>
                <a:lnTo>
                  <a:pt x="0" y="13142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57150" cap="sq">
            <a:solidFill>
              <a:srgbClr val="000000"/>
            </a:solidFill>
            <a:prstDash val="solid"/>
            <a:miter/>
          </a:ln>
        </p:spPr>
      </p:sp>
      <p:sp>
        <p:nvSpPr>
          <p:cNvPr name="Freeform 17" id="17"/>
          <p:cNvSpPr/>
          <p:nvPr/>
        </p:nvSpPr>
        <p:spPr>
          <a:xfrm flipH="false" flipV="false" rot="0">
            <a:off x="1502733" y="5914885"/>
            <a:ext cx="1960736" cy="1314281"/>
          </a:xfrm>
          <a:custGeom>
            <a:avLst/>
            <a:gdLst/>
            <a:ahLst/>
            <a:cxnLst/>
            <a:rect r="r" b="b" t="t" l="l"/>
            <a:pathLst>
              <a:path h="1314281" w="1960736">
                <a:moveTo>
                  <a:pt x="0" y="0"/>
                </a:moveTo>
                <a:lnTo>
                  <a:pt x="1960736" y="0"/>
                </a:lnTo>
                <a:lnTo>
                  <a:pt x="1960736" y="1314281"/>
                </a:lnTo>
                <a:lnTo>
                  <a:pt x="0" y="1314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57150" cap="sq">
            <a:solidFill>
              <a:srgbClr val="000000"/>
            </a:solidFill>
            <a:prstDash val="solid"/>
            <a:miter/>
          </a:ln>
        </p:spPr>
      </p:sp>
      <p:sp>
        <p:nvSpPr>
          <p:cNvPr name="Freeform 18" id="18"/>
          <p:cNvSpPr/>
          <p:nvPr/>
        </p:nvSpPr>
        <p:spPr>
          <a:xfrm flipH="false" flipV="false" rot="0">
            <a:off x="1502733" y="3346852"/>
            <a:ext cx="1960736" cy="1314281"/>
          </a:xfrm>
          <a:custGeom>
            <a:avLst/>
            <a:gdLst/>
            <a:ahLst/>
            <a:cxnLst/>
            <a:rect r="r" b="b" t="t" l="l"/>
            <a:pathLst>
              <a:path h="1314281" w="1960736">
                <a:moveTo>
                  <a:pt x="0" y="0"/>
                </a:moveTo>
                <a:lnTo>
                  <a:pt x="1960736" y="0"/>
                </a:lnTo>
                <a:lnTo>
                  <a:pt x="1960736" y="1314281"/>
                </a:lnTo>
                <a:lnTo>
                  <a:pt x="0" y="1314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57150" cap="sq">
            <a:solidFill>
              <a:srgbClr val="000000"/>
            </a:solid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DAF2VV0UClg</dc:identifier>
  <dcterms:modified xsi:type="dcterms:W3CDTF">2011-08-01T06:04:30Z</dcterms:modified>
  <cp:revision>1</cp:revision>
  <dc:title>Cópia de Gerenciamento de Arquivo</dc:title>
</cp:coreProperties>
</file>